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comments/comment2.xml" ContentType="application/vnd.openxmlformats-officedocument.presentationml.comments+xml"/>
  <Override PartName="/ppt/notesSlides/notesSlide10.xml" ContentType="application/vnd.openxmlformats-officedocument.presentationml.notesSlide+xml"/>
  <Override PartName="/ppt/comments/comment3.xml" ContentType="application/vnd.openxmlformats-officedocument.presentationml.comments+xml"/>
  <Override PartName="/ppt/notesSlides/notesSlide11.xml" ContentType="application/vnd.openxmlformats-officedocument.presentationml.notesSlide+xml"/>
  <Override PartName="/ppt/comments/comment4.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omments/comment5.xml" ContentType="application/vnd.openxmlformats-officedocument.presentationml.comments+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handoutMasterIdLst>
    <p:handoutMasterId r:id="rId58"/>
  </p:handoutMasterIdLst>
  <p:sldIdLst>
    <p:sldId id="256" r:id="rId2"/>
    <p:sldId id="257" r:id="rId3"/>
    <p:sldId id="429" r:id="rId4"/>
    <p:sldId id="422" r:id="rId5"/>
    <p:sldId id="432" r:id="rId6"/>
    <p:sldId id="430" r:id="rId7"/>
    <p:sldId id="431" r:id="rId8"/>
    <p:sldId id="468" r:id="rId9"/>
    <p:sldId id="469" r:id="rId10"/>
    <p:sldId id="470" r:id="rId11"/>
    <p:sldId id="464" r:id="rId12"/>
    <p:sldId id="466" r:id="rId13"/>
    <p:sldId id="463" r:id="rId14"/>
    <p:sldId id="465" r:id="rId15"/>
    <p:sldId id="471" r:id="rId16"/>
    <p:sldId id="472" r:id="rId17"/>
    <p:sldId id="473" r:id="rId18"/>
    <p:sldId id="419" r:id="rId19"/>
    <p:sldId id="434" r:id="rId20"/>
    <p:sldId id="435" r:id="rId21"/>
    <p:sldId id="436" r:id="rId22"/>
    <p:sldId id="482" r:id="rId23"/>
    <p:sldId id="500" r:id="rId24"/>
    <p:sldId id="501" r:id="rId25"/>
    <p:sldId id="421" r:id="rId26"/>
    <p:sldId id="437" r:id="rId27"/>
    <p:sldId id="438" r:id="rId28"/>
    <p:sldId id="502" r:id="rId29"/>
    <p:sldId id="503" r:id="rId30"/>
    <p:sldId id="495" r:id="rId31"/>
    <p:sldId id="446" r:id="rId32"/>
    <p:sldId id="441" r:id="rId33"/>
    <p:sldId id="443" r:id="rId34"/>
    <p:sldId id="485" r:id="rId35"/>
    <p:sldId id="417" r:id="rId36"/>
    <p:sldId id="447" r:id="rId37"/>
    <p:sldId id="448" r:id="rId38"/>
    <p:sldId id="457" r:id="rId39"/>
    <p:sldId id="493" r:id="rId40"/>
    <p:sldId id="442" r:id="rId41"/>
    <p:sldId id="494" r:id="rId42"/>
    <p:sldId id="467" r:id="rId43"/>
    <p:sldId id="449" r:id="rId44"/>
    <p:sldId id="451" r:id="rId45"/>
    <p:sldId id="453" r:id="rId46"/>
    <p:sldId id="452" r:id="rId47"/>
    <p:sldId id="454" r:id="rId48"/>
    <p:sldId id="477" r:id="rId49"/>
    <p:sldId id="478" r:id="rId50"/>
    <p:sldId id="479" r:id="rId51"/>
    <p:sldId id="474" r:id="rId52"/>
    <p:sldId id="480" r:id="rId53"/>
    <p:sldId id="455" r:id="rId54"/>
    <p:sldId id="456" r:id="rId55"/>
    <p:sldId id="475" r:id="rId56"/>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ngzhujia" initials="w"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69A9"/>
    <a:srgbClr val="22889F"/>
    <a:srgbClr val="F07236"/>
    <a:srgbClr val="E0A026"/>
    <a:srgbClr val="B02518"/>
    <a:srgbClr val="B76029"/>
    <a:srgbClr val="68349A"/>
    <a:srgbClr val="6A99D0"/>
    <a:srgbClr val="7EAB55"/>
    <a:srgbClr val="0D1B2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0" autoAdjust="0"/>
    <p:restoredTop sz="84098" autoAdjust="0"/>
  </p:normalViewPr>
  <p:slideViewPr>
    <p:cSldViewPr>
      <p:cViewPr varScale="1">
        <p:scale>
          <a:sx n="87" d="100"/>
          <a:sy n="87" d="100"/>
        </p:scale>
        <p:origin x="768" y="192"/>
      </p:cViewPr>
      <p:guideLst>
        <p:guide orient="horz" pos="2160"/>
        <p:guide pos="384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22-10-25T21:23:12.975" idx="3">
    <p:pos x="166" y="166"/>
    <p:text>visio不知道要怎么介绍，感觉这是审美的因素要重一些，就是自己配色画图啥的，介绍点经典配色？介绍点好看的模型图？</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22-10-25T21:09:31.224" idx="1">
    <p:pos x="10" y="10"/>
    <p:text>这里需要老师规定一下作业的截止日期</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5C6822-2CF9-407B-97F6-B5C3F0D04FD0}" type="datetimeFigureOut">
              <a:rPr lang="zh-CN" altLang="en-US" smtClean="0"/>
              <a:t>2024/10/9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793BB54-13A4-4BBD-86B6-C67793120F9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4F64D2-B46D-458F-8F5A-49B31CD8FEF4}" type="datetimeFigureOut">
              <a:rPr lang="zh-CN" altLang="en-US" smtClean="0"/>
              <a:t>2024/10/9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280D9-CCCD-4530-9608-C2BA9AEF16EE}" type="slidenum">
              <a:rPr lang="zh-CN" altLang="en-US" smtClean="0"/>
              <a:t>‹#›</a:t>
            </a:fld>
            <a:endParaRPr lang="zh-CN" altLang="en-US"/>
          </a:p>
        </p:txBody>
      </p:sp>
    </p:spTree>
    <p:extLst>
      <p:ext uri="{BB962C8B-B14F-4D97-AF65-F5344CB8AC3E}">
        <p14:creationId xmlns:p14="http://schemas.microsoft.com/office/powerpoint/2010/main" val="49662283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B1280D9-CCCD-4530-9608-C2BA9AEF16EE}" type="slidenum">
              <a:rPr lang="zh-CN" altLang="en-US" smtClean="0"/>
              <a:t>1</a:t>
            </a:fld>
            <a:endParaRPr lang="zh-CN" altLang="en-US"/>
          </a:p>
        </p:txBody>
      </p:sp>
    </p:spTree>
    <p:extLst>
      <p:ext uri="{BB962C8B-B14F-4D97-AF65-F5344CB8AC3E}">
        <p14:creationId xmlns:p14="http://schemas.microsoft.com/office/powerpoint/2010/main" val="456594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13</a:t>
            </a:fld>
            <a:endParaRPr lang="zh-CN" altLang="en-US"/>
          </a:p>
        </p:txBody>
      </p:sp>
    </p:spTree>
    <p:extLst>
      <p:ext uri="{BB962C8B-B14F-4D97-AF65-F5344CB8AC3E}">
        <p14:creationId xmlns:p14="http://schemas.microsoft.com/office/powerpoint/2010/main" val="3147492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14</a:t>
            </a:fld>
            <a:endParaRPr lang="zh-CN" altLang="en-US"/>
          </a:p>
        </p:txBody>
      </p:sp>
    </p:spTree>
    <p:extLst>
      <p:ext uri="{BB962C8B-B14F-4D97-AF65-F5344CB8AC3E}">
        <p14:creationId xmlns:p14="http://schemas.microsoft.com/office/powerpoint/2010/main" val="1640375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18</a:t>
            </a:fld>
            <a:endParaRPr lang="zh-CN" altLang="en-US"/>
          </a:p>
        </p:txBody>
      </p:sp>
    </p:spTree>
    <p:extLst>
      <p:ext uri="{BB962C8B-B14F-4D97-AF65-F5344CB8AC3E}">
        <p14:creationId xmlns:p14="http://schemas.microsoft.com/office/powerpoint/2010/main" val="84301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19</a:t>
            </a:fld>
            <a:endParaRPr lang="zh-CN" altLang="en-US"/>
          </a:p>
        </p:txBody>
      </p:sp>
    </p:spTree>
    <p:extLst>
      <p:ext uri="{BB962C8B-B14F-4D97-AF65-F5344CB8AC3E}">
        <p14:creationId xmlns:p14="http://schemas.microsoft.com/office/powerpoint/2010/main" val="2078059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20</a:t>
            </a:fld>
            <a:endParaRPr lang="zh-CN" altLang="en-US"/>
          </a:p>
        </p:txBody>
      </p:sp>
    </p:spTree>
    <p:extLst>
      <p:ext uri="{BB962C8B-B14F-4D97-AF65-F5344CB8AC3E}">
        <p14:creationId xmlns:p14="http://schemas.microsoft.com/office/powerpoint/2010/main" val="653267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21</a:t>
            </a:fld>
            <a:endParaRPr lang="zh-CN" altLang="en-US"/>
          </a:p>
        </p:txBody>
      </p:sp>
    </p:spTree>
    <p:extLst>
      <p:ext uri="{BB962C8B-B14F-4D97-AF65-F5344CB8AC3E}">
        <p14:creationId xmlns:p14="http://schemas.microsoft.com/office/powerpoint/2010/main" val="237795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25</a:t>
            </a:fld>
            <a:endParaRPr lang="zh-CN" altLang="en-US"/>
          </a:p>
        </p:txBody>
      </p:sp>
    </p:spTree>
    <p:extLst>
      <p:ext uri="{BB962C8B-B14F-4D97-AF65-F5344CB8AC3E}">
        <p14:creationId xmlns:p14="http://schemas.microsoft.com/office/powerpoint/2010/main" val="3496391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26</a:t>
            </a:fld>
            <a:endParaRPr lang="zh-CN" altLang="en-US"/>
          </a:p>
        </p:txBody>
      </p:sp>
    </p:spTree>
    <p:extLst>
      <p:ext uri="{BB962C8B-B14F-4D97-AF65-F5344CB8AC3E}">
        <p14:creationId xmlns:p14="http://schemas.microsoft.com/office/powerpoint/2010/main" val="3478464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27</a:t>
            </a:fld>
            <a:endParaRPr lang="zh-CN" altLang="en-US"/>
          </a:p>
        </p:txBody>
      </p:sp>
    </p:spTree>
    <p:extLst>
      <p:ext uri="{BB962C8B-B14F-4D97-AF65-F5344CB8AC3E}">
        <p14:creationId xmlns:p14="http://schemas.microsoft.com/office/powerpoint/2010/main" val="3567540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28</a:t>
            </a:fld>
            <a:endParaRPr lang="zh-CN" altLang="en-US"/>
          </a:p>
        </p:txBody>
      </p:sp>
    </p:spTree>
    <p:extLst>
      <p:ext uri="{BB962C8B-B14F-4D97-AF65-F5344CB8AC3E}">
        <p14:creationId xmlns:p14="http://schemas.microsoft.com/office/powerpoint/2010/main" val="239807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a:t>
            </a:fld>
            <a:endParaRPr lang="zh-CN" altLang="en-US"/>
          </a:p>
        </p:txBody>
      </p:sp>
    </p:spTree>
    <p:extLst>
      <p:ext uri="{BB962C8B-B14F-4D97-AF65-F5344CB8AC3E}">
        <p14:creationId xmlns:p14="http://schemas.microsoft.com/office/powerpoint/2010/main" val="1293907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29</a:t>
            </a:fld>
            <a:endParaRPr lang="zh-CN" altLang="en-US"/>
          </a:p>
        </p:txBody>
      </p:sp>
    </p:spTree>
    <p:extLst>
      <p:ext uri="{BB962C8B-B14F-4D97-AF65-F5344CB8AC3E}">
        <p14:creationId xmlns:p14="http://schemas.microsoft.com/office/powerpoint/2010/main" val="1677111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31</a:t>
            </a:fld>
            <a:endParaRPr lang="zh-CN" altLang="en-US"/>
          </a:p>
        </p:txBody>
      </p:sp>
    </p:spTree>
    <p:extLst>
      <p:ext uri="{BB962C8B-B14F-4D97-AF65-F5344CB8AC3E}">
        <p14:creationId xmlns:p14="http://schemas.microsoft.com/office/powerpoint/2010/main" val="3859240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32</a:t>
            </a:fld>
            <a:endParaRPr lang="zh-CN" altLang="en-US"/>
          </a:p>
        </p:txBody>
      </p:sp>
    </p:spTree>
    <p:extLst>
      <p:ext uri="{BB962C8B-B14F-4D97-AF65-F5344CB8AC3E}">
        <p14:creationId xmlns:p14="http://schemas.microsoft.com/office/powerpoint/2010/main" val="2987334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33</a:t>
            </a:fld>
            <a:endParaRPr lang="zh-CN" altLang="en-US"/>
          </a:p>
        </p:txBody>
      </p:sp>
    </p:spTree>
    <p:extLst>
      <p:ext uri="{BB962C8B-B14F-4D97-AF65-F5344CB8AC3E}">
        <p14:creationId xmlns:p14="http://schemas.microsoft.com/office/powerpoint/2010/main" val="33658022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35</a:t>
            </a:fld>
            <a:endParaRPr lang="zh-CN" altLang="en-US"/>
          </a:p>
        </p:txBody>
      </p:sp>
    </p:spTree>
    <p:extLst>
      <p:ext uri="{BB962C8B-B14F-4D97-AF65-F5344CB8AC3E}">
        <p14:creationId xmlns:p14="http://schemas.microsoft.com/office/powerpoint/2010/main" val="1430495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36</a:t>
            </a:fld>
            <a:endParaRPr lang="zh-CN" altLang="en-US"/>
          </a:p>
        </p:txBody>
      </p:sp>
    </p:spTree>
    <p:extLst>
      <p:ext uri="{BB962C8B-B14F-4D97-AF65-F5344CB8AC3E}">
        <p14:creationId xmlns:p14="http://schemas.microsoft.com/office/powerpoint/2010/main" val="21211294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37</a:t>
            </a:fld>
            <a:endParaRPr lang="zh-CN" altLang="en-US"/>
          </a:p>
        </p:txBody>
      </p:sp>
    </p:spTree>
    <p:extLst>
      <p:ext uri="{BB962C8B-B14F-4D97-AF65-F5344CB8AC3E}">
        <p14:creationId xmlns:p14="http://schemas.microsoft.com/office/powerpoint/2010/main" val="3964219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3</a:t>
            </a:fld>
            <a:endParaRPr lang="zh-CN" altLang="en-US"/>
          </a:p>
        </p:txBody>
      </p:sp>
    </p:spTree>
    <p:extLst>
      <p:ext uri="{BB962C8B-B14F-4D97-AF65-F5344CB8AC3E}">
        <p14:creationId xmlns:p14="http://schemas.microsoft.com/office/powerpoint/2010/main" val="15246192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42</a:t>
            </a:fld>
            <a:endParaRPr lang="zh-CN" altLang="en-US"/>
          </a:p>
        </p:txBody>
      </p:sp>
    </p:spTree>
    <p:extLst>
      <p:ext uri="{BB962C8B-B14F-4D97-AF65-F5344CB8AC3E}">
        <p14:creationId xmlns:p14="http://schemas.microsoft.com/office/powerpoint/2010/main" val="23989792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43</a:t>
            </a:fld>
            <a:endParaRPr lang="zh-CN" altLang="en-US"/>
          </a:p>
        </p:txBody>
      </p:sp>
    </p:spTree>
    <p:extLst>
      <p:ext uri="{BB962C8B-B14F-4D97-AF65-F5344CB8AC3E}">
        <p14:creationId xmlns:p14="http://schemas.microsoft.com/office/powerpoint/2010/main" val="136604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44</a:t>
            </a:fld>
            <a:endParaRPr lang="zh-CN" altLang="en-US"/>
          </a:p>
        </p:txBody>
      </p:sp>
    </p:spTree>
    <p:extLst>
      <p:ext uri="{BB962C8B-B14F-4D97-AF65-F5344CB8AC3E}">
        <p14:creationId xmlns:p14="http://schemas.microsoft.com/office/powerpoint/2010/main" val="42389442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45</a:t>
            </a:fld>
            <a:endParaRPr lang="zh-CN" altLang="en-US"/>
          </a:p>
        </p:txBody>
      </p:sp>
    </p:spTree>
    <p:extLst>
      <p:ext uri="{BB962C8B-B14F-4D97-AF65-F5344CB8AC3E}">
        <p14:creationId xmlns:p14="http://schemas.microsoft.com/office/powerpoint/2010/main" val="19961700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46</a:t>
            </a:fld>
            <a:endParaRPr lang="zh-CN" altLang="en-US"/>
          </a:p>
        </p:txBody>
      </p:sp>
    </p:spTree>
    <p:extLst>
      <p:ext uri="{BB962C8B-B14F-4D97-AF65-F5344CB8AC3E}">
        <p14:creationId xmlns:p14="http://schemas.microsoft.com/office/powerpoint/2010/main" val="2982009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47</a:t>
            </a:fld>
            <a:endParaRPr lang="zh-CN" altLang="en-US"/>
          </a:p>
        </p:txBody>
      </p:sp>
    </p:spTree>
    <p:extLst>
      <p:ext uri="{BB962C8B-B14F-4D97-AF65-F5344CB8AC3E}">
        <p14:creationId xmlns:p14="http://schemas.microsoft.com/office/powerpoint/2010/main" val="1031664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53</a:t>
            </a:fld>
            <a:endParaRPr lang="zh-CN" altLang="en-US"/>
          </a:p>
        </p:txBody>
      </p:sp>
    </p:spTree>
    <p:extLst>
      <p:ext uri="{BB962C8B-B14F-4D97-AF65-F5344CB8AC3E}">
        <p14:creationId xmlns:p14="http://schemas.microsoft.com/office/powerpoint/2010/main" val="4383500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54</a:t>
            </a:fld>
            <a:endParaRPr lang="zh-CN" altLang="en-US"/>
          </a:p>
        </p:txBody>
      </p:sp>
    </p:spTree>
    <p:extLst>
      <p:ext uri="{BB962C8B-B14F-4D97-AF65-F5344CB8AC3E}">
        <p14:creationId xmlns:p14="http://schemas.microsoft.com/office/powerpoint/2010/main" val="36515657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 y="931863"/>
            <a:ext cx="3963988" cy="2230437"/>
          </a:xfrm>
        </p:spPr>
      </p:sp>
      <p:sp>
        <p:nvSpPr>
          <p:cNvPr id="3" name="备注占位符 2"/>
          <p:cNvSpPr>
            <a:spLocks noGrp="1"/>
          </p:cNvSpPr>
          <p:nvPr>
            <p:ph type="body" idx="1"/>
          </p:nvPr>
        </p:nvSpPr>
        <p:spPr/>
        <p:txBody>
          <a:bodyPr/>
          <a:lstStyle/>
          <a:p>
            <a:r>
              <a:rPr lang="zh-CN" altLang="en-US" dirty="0"/>
              <a:t>以上是我汇报的全部内容，请各位专家指正</a:t>
            </a:r>
          </a:p>
        </p:txBody>
      </p:sp>
      <p:sp>
        <p:nvSpPr>
          <p:cNvPr id="4" name="页眉占位符 3"/>
          <p:cNvSpPr>
            <a:spLocks noGrp="1"/>
          </p:cNvSpPr>
          <p:nvPr>
            <p:ph type="hdr" sz="quarter"/>
          </p:nvPr>
        </p:nvSpPr>
        <p:spPr/>
        <p:txBody>
          <a:bodyPr/>
          <a:lstStyle/>
          <a:p>
            <a:r>
              <a:rPr lang="en-US"/>
              <a:t>Presentation Title</a:t>
            </a:r>
            <a:endParaRPr lang="en-US" dirty="0"/>
          </a:p>
        </p:txBody>
      </p:sp>
      <p:sp>
        <p:nvSpPr>
          <p:cNvPr id="5" name="日期占位符 4"/>
          <p:cNvSpPr>
            <a:spLocks noGrp="1"/>
          </p:cNvSpPr>
          <p:nvPr>
            <p:ph type="dt" idx="1"/>
          </p:nvPr>
        </p:nvSpPr>
        <p:spPr/>
        <p:txBody>
          <a:bodyPr/>
          <a:lstStyle/>
          <a:p>
            <a:fld id="{6953BD76-09F8-4556-8F7F-1E413B4F017A}" type="datetime1">
              <a:rPr lang="en-US" altLang="zh-CN" smtClean="0"/>
              <a:t>10/9/24</a:t>
            </a:fld>
            <a:endParaRPr lang="en-US"/>
          </a:p>
        </p:txBody>
      </p:sp>
      <p:sp>
        <p:nvSpPr>
          <p:cNvPr id="6" name="页脚占位符 5"/>
          <p:cNvSpPr>
            <a:spLocks noGrp="1"/>
          </p:cNvSpPr>
          <p:nvPr>
            <p:ph type="ftr" sz="quarter" idx="4"/>
          </p:nvPr>
        </p:nvSpPr>
        <p:spPr/>
        <p:txBody>
          <a:bodyPr/>
          <a:lstStyle/>
          <a:p>
            <a:r>
              <a:rPr lang="en-US"/>
              <a:t>Confidentiality Label</a:t>
            </a:r>
          </a:p>
        </p:txBody>
      </p:sp>
      <p:sp>
        <p:nvSpPr>
          <p:cNvPr id="7" name="灯片编号占位符 6"/>
          <p:cNvSpPr>
            <a:spLocks noGrp="1"/>
          </p:cNvSpPr>
          <p:nvPr>
            <p:ph type="sldNum" sz="quarter" idx="5"/>
          </p:nvPr>
        </p:nvSpPr>
        <p:spPr/>
        <p:txBody>
          <a:bodyPr/>
          <a:lstStyle/>
          <a:p>
            <a:fld id="{57788AFD-C26B-478C-B2D8-3A933D69C95F}" type="slidenum">
              <a:rPr lang="en-US" smtClean="0"/>
              <a:t>55</a:t>
            </a:fld>
            <a:endParaRPr lang="en-US"/>
          </a:p>
        </p:txBody>
      </p:sp>
    </p:spTree>
    <p:extLst>
      <p:ext uri="{BB962C8B-B14F-4D97-AF65-F5344CB8AC3E}">
        <p14:creationId xmlns:p14="http://schemas.microsoft.com/office/powerpoint/2010/main" val="1444310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4</a:t>
            </a:fld>
            <a:endParaRPr lang="zh-CN" altLang="en-US"/>
          </a:p>
        </p:txBody>
      </p:sp>
    </p:spTree>
    <p:extLst>
      <p:ext uri="{BB962C8B-B14F-4D97-AF65-F5344CB8AC3E}">
        <p14:creationId xmlns:p14="http://schemas.microsoft.com/office/powerpoint/2010/main" val="28584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5</a:t>
            </a:fld>
            <a:endParaRPr lang="zh-CN" altLang="en-US"/>
          </a:p>
        </p:txBody>
      </p:sp>
    </p:spTree>
    <p:extLst>
      <p:ext uri="{BB962C8B-B14F-4D97-AF65-F5344CB8AC3E}">
        <p14:creationId xmlns:p14="http://schemas.microsoft.com/office/powerpoint/2010/main" val="2352163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6</a:t>
            </a:fld>
            <a:endParaRPr lang="zh-CN" altLang="en-US"/>
          </a:p>
        </p:txBody>
      </p:sp>
    </p:spTree>
    <p:extLst>
      <p:ext uri="{BB962C8B-B14F-4D97-AF65-F5344CB8AC3E}">
        <p14:creationId xmlns:p14="http://schemas.microsoft.com/office/powerpoint/2010/main" val="2078890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7</a:t>
            </a:fld>
            <a:endParaRPr lang="zh-CN" altLang="en-US"/>
          </a:p>
        </p:txBody>
      </p:sp>
    </p:spTree>
    <p:extLst>
      <p:ext uri="{BB962C8B-B14F-4D97-AF65-F5344CB8AC3E}">
        <p14:creationId xmlns:p14="http://schemas.microsoft.com/office/powerpoint/2010/main" val="3776008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11</a:t>
            </a:fld>
            <a:endParaRPr lang="zh-CN" altLang="en-US"/>
          </a:p>
        </p:txBody>
      </p:sp>
    </p:spTree>
    <p:extLst>
      <p:ext uri="{BB962C8B-B14F-4D97-AF65-F5344CB8AC3E}">
        <p14:creationId xmlns:p14="http://schemas.microsoft.com/office/powerpoint/2010/main" val="3375131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本次报告的提纲如下，</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11920E77-9BE9-420C-B698-3E0ECA1FA4F1}" type="slidenum">
              <a:rPr lang="zh-CN" altLang="en-US" smtClean="0"/>
              <a:t>12</a:t>
            </a:fld>
            <a:endParaRPr lang="zh-CN" altLang="en-US"/>
          </a:p>
        </p:txBody>
      </p:sp>
    </p:spTree>
    <p:extLst>
      <p:ext uri="{BB962C8B-B14F-4D97-AF65-F5344CB8AC3E}">
        <p14:creationId xmlns:p14="http://schemas.microsoft.com/office/powerpoint/2010/main" val="3359985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0" y="2348881"/>
            <a:ext cx="12192000" cy="1470025"/>
          </a:xfrm>
          <a:solidFill>
            <a:schemeClr val="accent1">
              <a:lumMod val="75000"/>
            </a:schemeClr>
          </a:solidFill>
          <a:ln>
            <a:noFill/>
          </a:ln>
          <a:effectLst>
            <a:outerShdw blurRad="50800" dist="38100" dir="2700000" algn="tl" rotWithShape="0">
              <a:prstClr val="black">
                <a:alpha val="40000"/>
              </a:prstClr>
            </a:outerShdw>
          </a:effectLst>
        </p:spPr>
        <p:txBody>
          <a:bodyPr>
            <a:normAutofit/>
          </a:bodyPr>
          <a:lstStyle>
            <a:lvl1pPr>
              <a:defRPr sz="4400" b="1" baseline="0">
                <a:solidFill>
                  <a:schemeClr val="bg1">
                    <a:lumMod val="95000"/>
                  </a:schemeClr>
                </a:solidFill>
                <a:effectLst>
                  <a:outerShdw blurRad="50800" dist="38100" algn="l" rotWithShape="0">
                    <a:prstClr val="black">
                      <a:alpha val="40000"/>
                    </a:prstClr>
                  </a:outerShdw>
                </a:effectLst>
                <a:latin typeface="等线" panose="02010600030101010101" pitchFamily="2" charset="-122"/>
                <a:ea typeface="楷体" panose="02010609060101010101" pitchFamily="49" charset="-122"/>
                <a:cs typeface="Segoe Print" panose="02000600000000000000" charset="0"/>
              </a:defRPr>
            </a:lvl1pPr>
          </a:lstStyle>
          <a:p>
            <a:r>
              <a:rPr lang="en-US" altLang="zh-CN" dirty="0"/>
              <a:t>Title</a:t>
            </a:r>
            <a:endParaRPr lang="zh-CN" altLang="en-US" dirty="0"/>
          </a:p>
        </p:txBody>
      </p:sp>
      <p:sp>
        <p:nvSpPr>
          <p:cNvPr id="3" name="副标题 2"/>
          <p:cNvSpPr>
            <a:spLocks noGrp="1"/>
          </p:cNvSpPr>
          <p:nvPr>
            <p:ph type="subTitle" idx="1" hasCustomPrompt="1"/>
          </p:nvPr>
        </p:nvSpPr>
        <p:spPr>
          <a:xfrm>
            <a:off x="1828800" y="4038285"/>
            <a:ext cx="8534400" cy="1983003"/>
          </a:xfrm>
        </p:spPr>
        <p:txBody>
          <a:bodyPr anchor="ctr" anchorCtr="1">
            <a:noAutofit/>
          </a:bodyPr>
          <a:lstStyle>
            <a:lvl1pPr marL="0" indent="0" algn="ctr">
              <a:lnSpc>
                <a:spcPct val="150000"/>
              </a:lnSpc>
              <a:spcBef>
                <a:spcPts val="0"/>
              </a:spcBef>
              <a:spcAft>
                <a:spcPts val="0"/>
              </a:spcAft>
              <a:buNone/>
              <a:defRPr sz="1800" b="0">
                <a:solidFill>
                  <a:schemeClr val="tx1">
                    <a:lumMod val="75000"/>
                    <a:lumOff val="25000"/>
                  </a:schemeClr>
                </a:solidFill>
                <a:latin typeface="等线" panose="02010600030101010101" pitchFamily="2" charset="-122"/>
                <a:ea typeface="等线" panose="02010600030101010101" pitchFamily="2"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a:t>Reporter</a:t>
            </a:r>
          </a:p>
          <a:p>
            <a:r>
              <a:rPr lang="en-US" altLang="zh-CN" dirty="0"/>
              <a:t>Hangzhou </a:t>
            </a:r>
            <a:r>
              <a:rPr lang="en-US" altLang="zh-CN" dirty="0" err="1"/>
              <a:t>Dianzi</a:t>
            </a:r>
            <a:r>
              <a:rPr lang="en-US" altLang="zh-CN" dirty="0"/>
              <a:t> University</a:t>
            </a:r>
          </a:p>
          <a:p>
            <a:r>
              <a:rPr lang="en-US" altLang="zh-CN" dirty="0"/>
              <a:t>Email: </a:t>
            </a:r>
          </a:p>
          <a:p>
            <a:r>
              <a:rPr lang="en-US" altLang="zh-CN" dirty="0"/>
              <a:t>http://camalab.hdu.edu.cn</a:t>
            </a:r>
            <a:endParaRPr lang="zh-CN" altLang="en-US" dirty="0"/>
          </a:p>
        </p:txBody>
      </p:sp>
      <p:sp>
        <p:nvSpPr>
          <p:cNvPr id="6" name="梯形 5"/>
          <p:cNvSpPr/>
          <p:nvPr userDrawn="1"/>
        </p:nvSpPr>
        <p:spPr>
          <a:xfrm rot="18949264">
            <a:off x="-555650" y="540832"/>
            <a:ext cx="2849619" cy="457480"/>
          </a:xfrm>
          <a:prstGeom prst="trapezoid">
            <a:avLst>
              <a:gd name="adj" fmla="val 946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latin typeface="+mj-ea"/>
                <a:ea typeface="+mj-ea"/>
              </a:rPr>
              <a:t>论文写作指导</a:t>
            </a:r>
          </a:p>
        </p:txBody>
      </p:sp>
      <p:pic>
        <p:nvPicPr>
          <p:cNvPr id="7" name="图片 6"/>
          <p:cNvPicPr>
            <a:picLocks noChangeAspect="1"/>
          </p:cNvPicPr>
          <p:nvPr userDrawn="1"/>
        </p:nvPicPr>
        <p:blipFill>
          <a:blip r:embed="rId2"/>
          <a:stretch>
            <a:fillRect/>
          </a:stretch>
        </p:blipFill>
        <p:spPr>
          <a:xfrm>
            <a:off x="11064552" y="44624"/>
            <a:ext cx="1016177" cy="1008112"/>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0" y="202630"/>
            <a:ext cx="12192000" cy="562074"/>
          </a:xfrm>
          <a:noFill/>
          <a:ln>
            <a:noFill/>
          </a:ln>
        </p:spPr>
        <p:txBody>
          <a:bodyPr>
            <a:noAutofit/>
          </a:bodyPr>
          <a:lstStyle>
            <a:lvl1pPr marL="360045" algn="l">
              <a:defRPr sz="3600" b="1" baseline="0">
                <a:solidFill>
                  <a:schemeClr val="tx2">
                    <a:lumMod val="75000"/>
                  </a:schemeClr>
                </a:solidFill>
                <a:latin typeface="等线" panose="02010600030101010101" pitchFamily="2" charset="-122"/>
                <a:ea typeface="楷体" panose="02010609060101010101" pitchFamily="49" charset="-122"/>
              </a:defRPr>
            </a:lvl1pPr>
          </a:lstStyle>
          <a:p>
            <a:r>
              <a:rPr lang="en-US" altLang="zh-CN" dirty="0"/>
              <a:t>Title</a:t>
            </a:r>
            <a:endParaRPr lang="zh-CN" altLang="en-US" dirty="0"/>
          </a:p>
        </p:txBody>
      </p:sp>
      <p:sp>
        <p:nvSpPr>
          <p:cNvPr id="3" name="内容占位符 2"/>
          <p:cNvSpPr>
            <a:spLocks noGrp="1"/>
          </p:cNvSpPr>
          <p:nvPr>
            <p:ph idx="1" hasCustomPrompt="1"/>
          </p:nvPr>
        </p:nvSpPr>
        <p:spPr>
          <a:xfrm>
            <a:off x="479376" y="908720"/>
            <a:ext cx="11103024" cy="5328592"/>
          </a:xfrm>
        </p:spPr>
        <p:txBody>
          <a:bodyPr/>
          <a:lstStyle>
            <a:lvl1pPr>
              <a:defRPr b="0" baseline="0">
                <a:solidFill>
                  <a:schemeClr val="tx1"/>
                </a:solidFill>
                <a:latin typeface="Times New Roman" panose="02020603050405020304" pitchFamily="18" charset="0"/>
                <a:ea typeface="黑体" panose="02010609060101010101" pitchFamily="49" charset="-122"/>
              </a:defRPr>
            </a:lvl1pPr>
            <a:lvl2pPr>
              <a:defRPr sz="2400">
                <a:latin typeface="Times New Roman" panose="02020603050405020304" pitchFamily="18" charset="0"/>
                <a:ea typeface="黑体" panose="02010609060101010101" pitchFamily="49" charset="-122"/>
              </a:defRPr>
            </a:lvl2pPr>
            <a:lvl3pPr>
              <a:defRPr sz="2000">
                <a:latin typeface="Times New Roman" panose="02020603050405020304" pitchFamily="18" charset="0"/>
                <a:ea typeface="黑体" panose="02010609060101010101" pitchFamily="49" charset="-122"/>
              </a:defRPr>
            </a:lvl3pPr>
            <a:lvl4pPr>
              <a:defRPr>
                <a:latin typeface="Times New Roman" panose="02020603050405020304" pitchFamily="18" charset="0"/>
                <a:ea typeface="黑体" panose="02010609060101010101" pitchFamily="49" charset="-122"/>
              </a:defRPr>
            </a:lvl4pPr>
            <a:lvl5pPr>
              <a:defRPr baseline="0">
                <a:latin typeface="Times New Roman" panose="02020603050405020304" pitchFamily="18" charset="0"/>
                <a:ea typeface="黑体" panose="02010609060101010101" pitchFamily="49" charset="-122"/>
              </a:defRPr>
            </a:lvl5pPr>
          </a:lstStyle>
          <a:p>
            <a:pPr lvl="0"/>
            <a:r>
              <a:rPr lang="en-US" altLang="zh-CN" dirty="0"/>
              <a:t>Title</a:t>
            </a:r>
            <a:endParaRPr lang="zh-CN" altLang="en-US" dirty="0"/>
          </a:p>
          <a:p>
            <a:pPr lvl="1"/>
            <a:r>
              <a:rPr lang="en-US" altLang="zh-CN" dirty="0"/>
              <a:t>First Level</a:t>
            </a:r>
            <a:endParaRPr lang="zh-CN" altLang="en-US" dirty="0"/>
          </a:p>
          <a:p>
            <a:pPr lvl="2"/>
            <a:r>
              <a:rPr lang="en-US" altLang="zh-CN" dirty="0"/>
              <a:t>Second Level</a:t>
            </a:r>
            <a:endParaRPr lang="zh-CN" altLang="en-US" dirty="0"/>
          </a:p>
          <a:p>
            <a:pPr lvl="3"/>
            <a:r>
              <a:rPr lang="en-US" altLang="zh-CN" dirty="0"/>
              <a:t>Third Level</a:t>
            </a:r>
            <a:endParaRPr lang="zh-CN" altLang="en-US" dirty="0"/>
          </a:p>
          <a:p>
            <a:pPr lvl="4"/>
            <a:r>
              <a:rPr lang="en-US" altLang="zh-CN" dirty="0"/>
              <a:t>Fourth Level</a:t>
            </a:r>
            <a:endParaRPr lang="zh-CN" altLang="en-US" dirty="0"/>
          </a:p>
        </p:txBody>
      </p:sp>
      <p:cxnSp>
        <p:nvCxnSpPr>
          <p:cNvPr id="5" name="直接连接符 4"/>
          <p:cNvCxnSpPr/>
          <p:nvPr userDrawn="1"/>
        </p:nvCxnSpPr>
        <p:spPr>
          <a:xfrm>
            <a:off x="479376" y="836712"/>
            <a:ext cx="11103024"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userDrawn="1"/>
        </p:nvPicPr>
        <p:blipFill>
          <a:blip r:embed="rId2"/>
          <a:stretch>
            <a:fillRect/>
          </a:stretch>
        </p:blipFill>
        <p:spPr>
          <a:xfrm>
            <a:off x="11496600" y="82361"/>
            <a:ext cx="615218" cy="610335"/>
          </a:xfrm>
          <a:prstGeom prst="rect">
            <a:avLst/>
          </a:prstGeom>
        </p:spPr>
      </p:pic>
      <p:sp>
        <p:nvSpPr>
          <p:cNvPr id="6" name="Slide Number Placeholder 3"/>
          <p:cNvSpPr>
            <a:spLocks noGrp="1"/>
          </p:cNvSpPr>
          <p:nvPr>
            <p:ph type="sldNum" sz="quarter" idx="12"/>
          </p:nvPr>
        </p:nvSpPr>
        <p:spPr>
          <a:xfrm>
            <a:off x="9336360" y="6381328"/>
            <a:ext cx="2743200" cy="365125"/>
          </a:xfrm>
          <a:prstGeom prst="rect">
            <a:avLst/>
          </a:prstGeo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pPr algn="r"/>
            <a:fld id="{CBD803B2-A378-42BD-B5EC-F7748F169FE0}" type="slidenum">
              <a:rPr lang="en-US" altLang="zh-CN" smtClean="0"/>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4"/>
            <a:ext cx="2743200" cy="365125"/>
          </a:xfrm>
          <a:prstGeom prst="rect">
            <a:avLst/>
          </a:prstGeom>
        </p:spPr>
        <p:txBody>
          <a:bodyPr/>
          <a:lstStyle/>
          <a:p>
            <a:endParaRPr lang="en-US" dirty="0"/>
          </a:p>
        </p:txBody>
      </p:sp>
      <p:sp>
        <p:nvSpPr>
          <p:cNvPr id="3" name="Footer Placeholder 2"/>
          <p:cNvSpPr>
            <a:spLocks noGrp="1"/>
          </p:cNvSpPr>
          <p:nvPr>
            <p:ph type="ftr" sz="quarter" idx="11"/>
          </p:nvPr>
        </p:nvSpPr>
        <p:spPr>
          <a:xfrm>
            <a:off x="4038600" y="6356354"/>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9448800" y="6356353"/>
            <a:ext cx="2743200" cy="365125"/>
          </a:xfrm>
          <a:prstGeom prst="rect">
            <a:avLst/>
          </a:prstGeom>
        </p:spPr>
        <p:txBody>
          <a:bodyPr/>
          <a:lstStyle>
            <a:lvl1pPr>
              <a:defRPr sz="2000" b="1">
                <a:solidFill>
                  <a:schemeClr val="tx1"/>
                </a:solidFill>
                <a:latin typeface="Times New Roman" panose="02020603050405020304" pitchFamily="18" charset="0"/>
                <a:cs typeface="Times New Roman" panose="02020603050405020304" pitchFamily="18" charset="0"/>
              </a:defRPr>
            </a:lvl1pPr>
          </a:lstStyle>
          <a:p>
            <a:fld id="{CBD803B2-A378-42BD-B5EC-F7748F169FE0}" type="slidenum">
              <a:rPr lang="en-US" altLang="zh-CN" smtClean="0"/>
              <a:t>‹#›</a:t>
            </a:fld>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562074"/>
          </a:xfrm>
          <a:prstGeom prst="rect">
            <a:avLst/>
          </a:prstGeom>
          <a:solidFill>
            <a:srgbClr val="C00000"/>
          </a:solidFill>
          <a:ln>
            <a:solidFill>
              <a:srgbClr val="C00000"/>
            </a:solidFill>
          </a:ln>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052736"/>
            <a:ext cx="10972800" cy="5328592"/>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defTabSz="914400" rtl="0" eaLnBrk="1" latinLnBrk="0" hangingPunct="1">
        <a:spcBef>
          <a:spcPct val="0"/>
        </a:spcBef>
        <a:buNone/>
        <a:defRPr sz="3200" b="0" kern="1200">
          <a:solidFill>
            <a:schemeClr val="bg1"/>
          </a:solidFill>
          <a:latin typeface="Segoe Print" panose="02000600000000000000" charset="0"/>
          <a:ea typeface="宋体" panose="02010600030101010101" pitchFamily="2" charset="-122"/>
          <a:cs typeface="+mj-cs"/>
        </a:defRPr>
      </a:lvl1pPr>
    </p:titleStyle>
    <p:body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1" kern="1200">
          <a:solidFill>
            <a:srgbClr val="0070C0"/>
          </a:solidFill>
          <a:latin typeface="Segoe Print" panose="02000600000000000000"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800" kern="1200">
          <a:solidFill>
            <a:schemeClr val="tx1"/>
          </a:solidFill>
          <a:latin typeface="Segoe Print" panose="02000600000000000000"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Segoe Print" panose="02000600000000000000"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Segoe Print" panose="02000600000000000000"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Segoe Print" panose="02000600000000000000"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comments" Target="../comments/comment3.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cvpr.thecvf.com/Conferences/2024/tutorial-lis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openaccess.thecvf.com/menu.py"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openreview.net/" TargetMode="External"/><Relationship Id="rId4" Type="http://schemas.openxmlformats.org/officeDocument/2006/relationships/hyperlink" Target="http://proceedings.neurips.cc/"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mailto:chenminghao@"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5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0.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hyperlink" Target="https://cn.overleaf.com/"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1310903"/>
            <a:ext cx="12192000" cy="1470025"/>
          </a:xfrm>
          <a:noFill/>
          <a:effectLst/>
        </p:spPr>
        <p:txBody>
          <a:bodyPr>
            <a:noAutofit/>
          </a:bodyPr>
          <a:lstStyle/>
          <a:p>
            <a:pPr>
              <a:spcBef>
                <a:spcPts val="600"/>
              </a:spcBef>
            </a:pPr>
            <a:r>
              <a:rPr sz="5400" dirty="0" err="1">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第二讲</a:t>
            </a:r>
            <a:r>
              <a:rPr lang="en-US" sz="5400" dirty="0" err="1">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a:t>
            </a:r>
            <a:r>
              <a:rPr sz="5400" dirty="0" err="1">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学术</a:t>
            </a:r>
            <a:r>
              <a:rPr lang="zh-CN" altLang="en-US"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论文</a:t>
            </a:r>
            <a:r>
              <a:rPr sz="5400" dirty="0" err="1">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之</a:t>
            </a:r>
            <a:r>
              <a:rPr lang="zh-CN" altLang="en-US"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研究</a:t>
            </a:r>
            <a:r>
              <a:rPr lang="zh-CN"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准备</a:t>
            </a:r>
            <a:br>
              <a:rPr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br>
            <a:r>
              <a:rPr lang="zh-CN"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a:t>
            </a:r>
            <a:r>
              <a:rPr lang="zh-CN" altLang="en-US"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科研</a:t>
            </a:r>
            <a:r>
              <a:rPr lang="zh-CN" sz="5400" dirty="0">
                <a:solidFill>
                  <a:srgbClr val="002060"/>
                </a:solidFill>
                <a:effectLst/>
                <a:latin typeface="黑体" panose="02010609060101010101" pitchFamily="49" charset="-122"/>
                <a:ea typeface="黑体" panose="02010609060101010101" pitchFamily="49" charset="-122"/>
                <a:cs typeface="黑体" panose="02010609060101010101" pitchFamily="49" charset="-122"/>
                <a:sym typeface="+mn-ea"/>
              </a:rPr>
              <a:t>工具、选题与资料收集</a:t>
            </a:r>
          </a:p>
        </p:txBody>
      </p:sp>
      <p:sp>
        <p:nvSpPr>
          <p:cNvPr id="3" name="副标题 2"/>
          <p:cNvSpPr>
            <a:spLocks noGrp="1"/>
          </p:cNvSpPr>
          <p:nvPr>
            <p:ph type="subTitle" idx="1"/>
          </p:nvPr>
        </p:nvSpPr>
        <p:spPr>
          <a:xfrm>
            <a:off x="1775520" y="2780928"/>
            <a:ext cx="8534400" cy="1584175"/>
          </a:xfrm>
        </p:spPr>
        <p:txBody>
          <a:bodyPr/>
          <a:lstStyle/>
          <a:p>
            <a:r>
              <a:rPr lang="zh-CN" altLang="en-US" sz="4000" b="1" dirty="0">
                <a:latin typeface="+mn-lt"/>
                <a:ea typeface="楷体" panose="02010609060101010101" pitchFamily="49" charset="-122"/>
              </a:rPr>
              <a:t>陈铭浩</a:t>
            </a:r>
            <a:endParaRPr lang="en-US" altLang="zh-CN" sz="4000" b="1" dirty="0">
              <a:latin typeface="+mn-lt"/>
              <a:ea typeface="楷体" panose="02010609060101010101" pitchFamily="49" charset="-122"/>
            </a:endParaRPr>
          </a:p>
          <a:p>
            <a:r>
              <a:rPr lang="zh-CN" altLang="en-US" sz="2800" dirty="0">
                <a:latin typeface="Times New Roman" panose="02020603050405020304" pitchFamily="18" charset="0"/>
                <a:ea typeface="+mj-ea"/>
                <a:cs typeface="Times New Roman" panose="02020603050405020304" pitchFamily="18" charset="0"/>
              </a:rPr>
              <a:t>杭州电子科技大学计算机学院</a:t>
            </a:r>
            <a:endParaRPr lang="en-US" altLang="zh-CN" sz="2800" dirty="0">
              <a:latin typeface="Times New Roman" panose="02020603050405020304" pitchFamily="18" charset="0"/>
              <a:ea typeface="+mj-ea"/>
              <a:cs typeface="Times New Roman" panose="02020603050405020304" pitchFamily="18" charset="0"/>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t="16245" r="499" b="3131"/>
          <a:stretch>
            <a:fillRect/>
          </a:stretch>
        </p:blipFill>
        <p:spPr>
          <a:xfrm>
            <a:off x="0" y="4653136"/>
            <a:ext cx="12192000" cy="219492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6BB68-53B9-D1DB-F01A-9B74FFF592BE}"/>
              </a:ext>
            </a:extLst>
          </p:cNvPr>
          <p:cNvSpPr>
            <a:spLocks noGrp="1"/>
          </p:cNvSpPr>
          <p:nvPr>
            <p:ph type="title"/>
          </p:nvPr>
        </p:nvSpPr>
        <p:spPr/>
        <p:txBody>
          <a:bodyPr/>
          <a:lstStyle/>
          <a:p>
            <a:r>
              <a:rPr kumimoji="1" lang="en-US" altLang="zh-CN" dirty="0"/>
              <a:t>Overleaf</a:t>
            </a:r>
            <a:endParaRPr kumimoji="1" lang="zh-CN" altLang="en-US" dirty="0"/>
          </a:p>
        </p:txBody>
      </p:sp>
      <p:sp>
        <p:nvSpPr>
          <p:cNvPr id="3" name="内容占位符 2">
            <a:extLst>
              <a:ext uri="{FF2B5EF4-FFF2-40B4-BE49-F238E27FC236}">
                <a16:creationId xmlns:a16="http://schemas.microsoft.com/office/drawing/2014/main" id="{6289A7FF-36C5-FE6F-E8D3-C3D1A63648EC}"/>
              </a:ext>
            </a:extLst>
          </p:cNvPr>
          <p:cNvSpPr>
            <a:spLocks noGrp="1"/>
          </p:cNvSpPr>
          <p:nvPr>
            <p:ph idx="1"/>
          </p:nvPr>
        </p:nvSpPr>
        <p:spPr/>
        <p:txBody>
          <a:bodyPr>
            <a:normAutofit/>
          </a:bodyPr>
          <a:lstStyle/>
          <a:p>
            <a:pPr>
              <a:lnSpc>
                <a:spcPct val="100000"/>
              </a:lnSpc>
            </a:pPr>
            <a:r>
              <a:rPr kumimoji="1" lang="zh-CN" altLang="en-US" sz="2000" dirty="0"/>
              <a:t>通过</a:t>
            </a:r>
            <a:r>
              <a:rPr kumimoji="1" lang="en-US" altLang="zh-CN" sz="2000" dirty="0"/>
              <a:t>Latex</a:t>
            </a:r>
            <a:r>
              <a:rPr kumimoji="1" lang="zh-CN" altLang="en-US" sz="2000" dirty="0"/>
              <a:t>代码调整图片和表格</a:t>
            </a:r>
            <a:endParaRPr kumimoji="1" lang="en-US" altLang="zh-CN" sz="2000" dirty="0"/>
          </a:p>
          <a:p>
            <a:pPr>
              <a:lnSpc>
                <a:spcPct val="100000"/>
              </a:lnSpc>
            </a:pPr>
            <a:r>
              <a:rPr kumimoji="1" lang="zh-CN" altLang="en-US" sz="2000" dirty="0"/>
              <a:t>获取</a:t>
            </a:r>
            <a:r>
              <a:rPr kumimoji="1" lang="en-US" altLang="zh-CN" sz="2000" dirty="0"/>
              <a:t>ChatGPT</a:t>
            </a:r>
            <a:r>
              <a:rPr kumimoji="1" lang="zh-CN" altLang="en-US" sz="2000" dirty="0"/>
              <a:t>的协助</a:t>
            </a:r>
          </a:p>
        </p:txBody>
      </p:sp>
      <p:sp>
        <p:nvSpPr>
          <p:cNvPr id="4" name="灯片编号占位符 3">
            <a:extLst>
              <a:ext uri="{FF2B5EF4-FFF2-40B4-BE49-F238E27FC236}">
                <a16:creationId xmlns:a16="http://schemas.microsoft.com/office/drawing/2014/main" id="{68DDCD75-DB77-41D5-22F9-CF1E64356E2D}"/>
              </a:ext>
            </a:extLst>
          </p:cNvPr>
          <p:cNvSpPr>
            <a:spLocks noGrp="1"/>
          </p:cNvSpPr>
          <p:nvPr>
            <p:ph type="sldNum" sz="quarter" idx="12"/>
          </p:nvPr>
        </p:nvSpPr>
        <p:spPr/>
        <p:txBody>
          <a:bodyPr/>
          <a:lstStyle/>
          <a:p>
            <a:pPr algn="r"/>
            <a:fld id="{CBD803B2-A378-42BD-B5EC-F7748F169FE0}" type="slidenum">
              <a:rPr lang="en-US" altLang="zh-CN" smtClean="0"/>
              <a:t>10</a:t>
            </a:fld>
            <a:endParaRPr lang="zh-CN" altLang="en-US" dirty="0"/>
          </a:p>
        </p:txBody>
      </p:sp>
      <p:pic>
        <p:nvPicPr>
          <p:cNvPr id="6" name="图片 5">
            <a:extLst>
              <a:ext uri="{FF2B5EF4-FFF2-40B4-BE49-F238E27FC236}">
                <a16:creationId xmlns:a16="http://schemas.microsoft.com/office/drawing/2014/main" id="{BEFA649A-D4C9-F85B-58E5-3F01A429E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520" y="2017381"/>
            <a:ext cx="8151016" cy="4738538"/>
          </a:xfrm>
          <a:prstGeom prst="rect">
            <a:avLst/>
          </a:prstGeom>
        </p:spPr>
      </p:pic>
    </p:spTree>
    <p:extLst>
      <p:ext uri="{BB962C8B-B14F-4D97-AF65-F5344CB8AC3E}">
        <p14:creationId xmlns:p14="http://schemas.microsoft.com/office/powerpoint/2010/main" val="3059290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11</a:t>
            </a:fld>
            <a:endParaRPr lang="zh-CN" altLang="en-US" dirty="0"/>
          </a:p>
        </p:txBody>
      </p:sp>
      <p:sp>
        <p:nvSpPr>
          <p:cNvPr id="4" name="内容占位符 3"/>
          <p:cNvSpPr>
            <a:spLocks noGrp="1"/>
          </p:cNvSpPr>
          <p:nvPr>
            <p:ph idx="1"/>
          </p:nvPr>
        </p:nvSpPr>
        <p:spPr/>
        <p:txBody>
          <a:bodyPr>
            <a:normAutofit/>
          </a:bodyPr>
          <a:lstStyle/>
          <a:p>
            <a:pPr>
              <a:lnSpc>
                <a:spcPct val="165000"/>
              </a:lnSpc>
            </a:pPr>
            <a:r>
              <a:rPr lang="zh-CN" altLang="en-US" dirty="0"/>
              <a:t>画动机图与模型图需要注意什么？</a:t>
            </a:r>
          </a:p>
          <a:p>
            <a:pPr lvl="1">
              <a:lnSpc>
                <a:spcPct val="165000"/>
              </a:lnSpc>
            </a:pPr>
            <a:r>
              <a:rPr lang="zh-CN" altLang="en-US" dirty="0">
                <a:solidFill>
                  <a:schemeClr val="accent1">
                    <a:lumMod val="50000"/>
                  </a:schemeClr>
                </a:solidFill>
              </a:rPr>
              <a:t>模块化绘图：每个模块独立框起来</a:t>
            </a:r>
          </a:p>
          <a:p>
            <a:pPr lvl="1">
              <a:lnSpc>
                <a:spcPct val="165000"/>
              </a:lnSpc>
            </a:pPr>
            <a:r>
              <a:rPr lang="zh-CN" altLang="en-US" dirty="0">
                <a:solidFill>
                  <a:schemeClr val="accent1">
                    <a:lumMod val="50000"/>
                  </a:schemeClr>
                </a:solidFill>
              </a:rPr>
              <a:t>给模块命名：若一个模块中多个子结构，需要给该模块命名，使读者一眼明确该模块的作用</a:t>
            </a:r>
          </a:p>
          <a:p>
            <a:pPr lvl="1">
              <a:lnSpc>
                <a:spcPct val="165000"/>
              </a:lnSpc>
            </a:pPr>
            <a:r>
              <a:rPr lang="zh-CN" altLang="en-US" dirty="0">
                <a:solidFill>
                  <a:schemeClr val="accent1">
                    <a:lumMod val="50000"/>
                  </a:schemeClr>
                </a:solidFill>
              </a:rPr>
              <a:t>专业的配色方案：不同的模块不同的颜色，体现差异</a:t>
            </a:r>
          </a:p>
          <a:p>
            <a:pPr lvl="2">
              <a:lnSpc>
                <a:spcPct val="165000"/>
              </a:lnSpc>
            </a:pPr>
            <a:r>
              <a:rPr lang="zh-CN" altLang="en-US" sz="2000" dirty="0">
                <a:solidFill>
                  <a:schemeClr val="accent1">
                    <a:lumMod val="50000"/>
                  </a:schemeClr>
                </a:solidFill>
              </a:rPr>
              <a:t>单色配色</a:t>
            </a:r>
          </a:p>
          <a:p>
            <a:pPr lvl="2">
              <a:lnSpc>
                <a:spcPct val="165000"/>
              </a:lnSpc>
            </a:pPr>
            <a:r>
              <a:rPr lang="zh-CN" altLang="en-US" sz="2000" dirty="0">
                <a:solidFill>
                  <a:schemeClr val="accent1">
                    <a:lumMod val="50000"/>
                  </a:schemeClr>
                </a:solidFill>
              </a:rPr>
              <a:t>邻近色配色</a:t>
            </a:r>
          </a:p>
          <a:p>
            <a:pPr lvl="2">
              <a:lnSpc>
                <a:spcPct val="165000"/>
              </a:lnSpc>
            </a:pPr>
            <a:r>
              <a:rPr lang="zh-CN" altLang="en-US" dirty="0">
                <a:solidFill>
                  <a:schemeClr val="accent1">
                    <a:lumMod val="50000"/>
                  </a:schemeClr>
                </a:solidFill>
              </a:rPr>
              <a:t>互补色配色</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12</a:t>
            </a:fld>
            <a:endParaRPr lang="zh-CN" altLang="en-US" dirty="0"/>
          </a:p>
        </p:txBody>
      </p:sp>
      <p:sp>
        <p:nvSpPr>
          <p:cNvPr id="4" name="内容占位符 3"/>
          <p:cNvSpPr>
            <a:spLocks noGrp="1"/>
          </p:cNvSpPr>
          <p:nvPr>
            <p:ph idx="1"/>
          </p:nvPr>
        </p:nvSpPr>
        <p:spPr/>
        <p:txBody>
          <a:bodyPr/>
          <a:lstStyle/>
          <a:p>
            <a:r>
              <a:rPr lang="zh-CN" altLang="en-US"/>
              <a:t>单色配色</a:t>
            </a:r>
          </a:p>
        </p:txBody>
      </p:sp>
      <p:grpSp>
        <p:nvGrpSpPr>
          <p:cNvPr id="3" name="组合 2"/>
          <p:cNvGrpSpPr/>
          <p:nvPr/>
        </p:nvGrpSpPr>
        <p:grpSpPr>
          <a:xfrm>
            <a:off x="1415415" y="2277110"/>
            <a:ext cx="9895205" cy="3075940"/>
            <a:chOff x="2229" y="3586"/>
            <a:chExt cx="15583" cy="4844"/>
          </a:xfrm>
        </p:grpSpPr>
        <p:pic>
          <p:nvPicPr>
            <p:cNvPr id="6" name="图片 5"/>
            <p:cNvPicPr>
              <a:picLocks noChangeAspect="1"/>
            </p:cNvPicPr>
            <p:nvPr/>
          </p:nvPicPr>
          <p:blipFill>
            <a:blip r:embed="rId3"/>
            <a:stretch>
              <a:fillRect/>
            </a:stretch>
          </p:blipFill>
          <p:spPr>
            <a:xfrm>
              <a:off x="7332" y="3586"/>
              <a:ext cx="10481" cy="4844"/>
            </a:xfrm>
            <a:prstGeom prst="rect">
              <a:avLst/>
            </a:prstGeom>
          </p:spPr>
        </p:pic>
        <p:sp>
          <p:nvSpPr>
            <p:cNvPr id="7" name="圆角矩形 6"/>
            <p:cNvSpPr/>
            <p:nvPr/>
          </p:nvSpPr>
          <p:spPr>
            <a:xfrm>
              <a:off x="2229" y="5400"/>
              <a:ext cx="681" cy="1361"/>
            </a:xfrm>
            <a:prstGeom prst="roundRect">
              <a:avLst/>
            </a:prstGeom>
            <a:solidFill>
              <a:srgbClr val="FFF0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3250" y="5400"/>
              <a:ext cx="681" cy="1361"/>
            </a:xfrm>
            <a:prstGeom prst="roundRect">
              <a:avLst/>
            </a:prstGeom>
            <a:solidFill>
              <a:srgbClr val="F7C3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4271" y="5400"/>
              <a:ext cx="681" cy="1361"/>
            </a:xfrm>
            <a:prstGeom prst="roundRect">
              <a:avLst/>
            </a:prstGeom>
            <a:solidFill>
              <a:srgbClr val="FFB9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5291" y="5400"/>
              <a:ext cx="681" cy="1361"/>
            </a:xfrm>
            <a:prstGeom prst="roundRect">
              <a:avLst/>
            </a:prstGeom>
            <a:solidFill>
              <a:srgbClr val="F28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13</a:t>
            </a:fld>
            <a:endParaRPr lang="zh-CN" altLang="en-US" dirty="0"/>
          </a:p>
        </p:txBody>
      </p:sp>
      <p:sp>
        <p:nvSpPr>
          <p:cNvPr id="4" name="内容占位符 3"/>
          <p:cNvSpPr>
            <a:spLocks noGrp="1"/>
          </p:cNvSpPr>
          <p:nvPr>
            <p:ph idx="1"/>
          </p:nvPr>
        </p:nvSpPr>
        <p:spPr/>
        <p:txBody>
          <a:bodyPr/>
          <a:lstStyle/>
          <a:p>
            <a:r>
              <a:rPr lang="zh-CN" altLang="en-US"/>
              <a:t>邻近色配色</a:t>
            </a:r>
          </a:p>
        </p:txBody>
      </p:sp>
      <p:grpSp>
        <p:nvGrpSpPr>
          <p:cNvPr id="18" name="组合 17"/>
          <p:cNvGrpSpPr/>
          <p:nvPr/>
        </p:nvGrpSpPr>
        <p:grpSpPr>
          <a:xfrm>
            <a:off x="407035" y="1341120"/>
            <a:ext cx="10901680" cy="4319905"/>
            <a:chOff x="641" y="2112"/>
            <a:chExt cx="17168" cy="6803"/>
          </a:xfrm>
        </p:grpSpPr>
        <p:sp>
          <p:nvSpPr>
            <p:cNvPr id="7" name="圆角矩形 6"/>
            <p:cNvSpPr/>
            <p:nvPr/>
          </p:nvSpPr>
          <p:spPr>
            <a:xfrm>
              <a:off x="14475" y="7555"/>
              <a:ext cx="681" cy="1361"/>
            </a:xfrm>
            <a:prstGeom prst="roundRect">
              <a:avLst/>
            </a:prstGeom>
            <a:solidFill>
              <a:srgbClr val="7EA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5496" y="7555"/>
              <a:ext cx="681" cy="1361"/>
            </a:xfrm>
            <a:prstGeom prst="roundRect">
              <a:avLst/>
            </a:prstGeom>
            <a:solidFill>
              <a:srgbClr val="6A9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6517" y="7555"/>
              <a:ext cx="681" cy="1361"/>
            </a:xfrm>
            <a:prstGeom prst="roundRect">
              <a:avLst/>
            </a:prstGeom>
            <a:solidFill>
              <a:srgbClr val="6834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3"/>
            <a:stretch>
              <a:fillRect/>
            </a:stretch>
          </p:blipFill>
          <p:spPr>
            <a:xfrm>
              <a:off x="641" y="3246"/>
              <a:ext cx="13791" cy="5097"/>
            </a:xfrm>
            <a:prstGeom prst="rect">
              <a:avLst/>
            </a:prstGeom>
          </p:spPr>
        </p:pic>
        <p:pic>
          <p:nvPicPr>
            <p:cNvPr id="11" name="图片 10"/>
            <p:cNvPicPr>
              <a:picLocks noChangeAspect="1"/>
            </p:cNvPicPr>
            <p:nvPr/>
          </p:nvPicPr>
          <p:blipFill>
            <a:blip r:embed="rId4"/>
            <a:stretch>
              <a:fillRect/>
            </a:stretch>
          </p:blipFill>
          <p:spPr>
            <a:xfrm>
              <a:off x="14589" y="2112"/>
              <a:ext cx="3220" cy="3260"/>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学术论文绘图工具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14</a:t>
            </a:fld>
            <a:endParaRPr lang="zh-CN" altLang="en-US" dirty="0"/>
          </a:p>
        </p:txBody>
      </p:sp>
      <p:sp>
        <p:nvSpPr>
          <p:cNvPr id="4" name="内容占位符 3"/>
          <p:cNvSpPr>
            <a:spLocks noGrp="1"/>
          </p:cNvSpPr>
          <p:nvPr>
            <p:ph idx="1"/>
          </p:nvPr>
        </p:nvSpPr>
        <p:spPr/>
        <p:txBody>
          <a:bodyPr/>
          <a:lstStyle/>
          <a:p>
            <a:r>
              <a:rPr lang="zh-CN" altLang="en-US"/>
              <a:t>互补色配色</a:t>
            </a:r>
          </a:p>
        </p:txBody>
      </p:sp>
      <p:grpSp>
        <p:nvGrpSpPr>
          <p:cNvPr id="22" name="组合 21"/>
          <p:cNvGrpSpPr/>
          <p:nvPr/>
        </p:nvGrpSpPr>
        <p:grpSpPr>
          <a:xfrm>
            <a:off x="262255" y="1338580"/>
            <a:ext cx="11861800" cy="5407660"/>
            <a:chOff x="413" y="2108"/>
            <a:chExt cx="18680" cy="8516"/>
          </a:xfrm>
        </p:grpSpPr>
        <p:sp>
          <p:nvSpPr>
            <p:cNvPr id="7" name="圆角矩形 6"/>
            <p:cNvSpPr/>
            <p:nvPr/>
          </p:nvSpPr>
          <p:spPr>
            <a:xfrm>
              <a:off x="16744" y="7328"/>
              <a:ext cx="681" cy="1361"/>
            </a:xfrm>
            <a:prstGeom prst="roundRect">
              <a:avLst/>
            </a:prstGeom>
            <a:solidFill>
              <a:srgbClr val="7EAB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7765" y="7328"/>
              <a:ext cx="681" cy="1361"/>
            </a:xfrm>
            <a:prstGeom prst="roundRect">
              <a:avLst/>
            </a:prstGeom>
            <a:solidFill>
              <a:srgbClr val="6A99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5723" y="7328"/>
              <a:ext cx="681" cy="1361"/>
            </a:xfrm>
            <a:prstGeom prst="roundRect">
              <a:avLst/>
            </a:prstGeom>
            <a:solidFill>
              <a:srgbClr val="B02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3"/>
            <a:stretch>
              <a:fillRect/>
            </a:stretch>
          </p:blipFill>
          <p:spPr>
            <a:xfrm>
              <a:off x="15873" y="2108"/>
              <a:ext cx="3220" cy="3260"/>
            </a:xfrm>
            <a:prstGeom prst="rect">
              <a:avLst/>
            </a:prstGeom>
          </p:spPr>
        </p:pic>
        <p:pic>
          <p:nvPicPr>
            <p:cNvPr id="6" name="图片 5"/>
            <p:cNvPicPr>
              <a:picLocks noChangeAspect="1"/>
            </p:cNvPicPr>
            <p:nvPr/>
          </p:nvPicPr>
          <p:blipFill>
            <a:blip r:embed="rId4"/>
            <a:stretch>
              <a:fillRect/>
            </a:stretch>
          </p:blipFill>
          <p:spPr>
            <a:xfrm>
              <a:off x="528" y="6386"/>
              <a:ext cx="13639" cy="4238"/>
            </a:xfrm>
            <a:prstGeom prst="rect">
              <a:avLst/>
            </a:prstGeom>
          </p:spPr>
        </p:pic>
        <p:sp>
          <p:nvSpPr>
            <p:cNvPr id="10" name="圆角矩形 9"/>
            <p:cNvSpPr/>
            <p:nvPr/>
          </p:nvSpPr>
          <p:spPr>
            <a:xfrm>
              <a:off x="14702" y="7328"/>
              <a:ext cx="681" cy="1361"/>
            </a:xfrm>
            <a:prstGeom prst="roundRect">
              <a:avLst/>
            </a:prstGeom>
            <a:solidFill>
              <a:srgbClr val="B760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a:stretch>
              <a:fillRect/>
            </a:stretch>
          </p:blipFill>
          <p:spPr>
            <a:xfrm>
              <a:off x="4043" y="2338"/>
              <a:ext cx="11954" cy="4257"/>
            </a:xfrm>
            <a:prstGeom prst="rect">
              <a:avLst/>
            </a:prstGeom>
          </p:spPr>
        </p:pic>
        <p:sp>
          <p:nvSpPr>
            <p:cNvPr id="18" name="圆角矩形 17"/>
            <p:cNvSpPr/>
            <p:nvPr/>
          </p:nvSpPr>
          <p:spPr>
            <a:xfrm>
              <a:off x="2455" y="3786"/>
              <a:ext cx="681" cy="1361"/>
            </a:xfrm>
            <a:prstGeom prst="roundRect">
              <a:avLst/>
            </a:prstGeom>
            <a:solidFill>
              <a:srgbClr val="2288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圆角矩形 18"/>
            <p:cNvSpPr/>
            <p:nvPr/>
          </p:nvSpPr>
          <p:spPr>
            <a:xfrm>
              <a:off x="3476" y="3786"/>
              <a:ext cx="681" cy="1361"/>
            </a:xfrm>
            <a:prstGeom prst="roundRect">
              <a:avLst/>
            </a:prstGeom>
            <a:solidFill>
              <a:srgbClr val="216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圆角矩形 19"/>
            <p:cNvSpPr/>
            <p:nvPr/>
          </p:nvSpPr>
          <p:spPr>
            <a:xfrm>
              <a:off x="1434" y="3786"/>
              <a:ext cx="681" cy="1361"/>
            </a:xfrm>
            <a:prstGeom prst="roundRect">
              <a:avLst/>
            </a:prstGeom>
            <a:solidFill>
              <a:srgbClr val="F072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p:nvSpPr>
          <p:spPr>
            <a:xfrm>
              <a:off x="413" y="3786"/>
              <a:ext cx="681" cy="1361"/>
            </a:xfrm>
            <a:prstGeom prst="roundRect">
              <a:avLst/>
            </a:prstGeom>
            <a:solidFill>
              <a:srgbClr val="E0A0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AF53E-674D-20F1-6886-B0A13F4A5A84}"/>
              </a:ext>
            </a:extLst>
          </p:cNvPr>
          <p:cNvSpPr>
            <a:spLocks noGrp="1"/>
          </p:cNvSpPr>
          <p:nvPr>
            <p:ph type="title"/>
          </p:nvPr>
        </p:nvSpPr>
        <p:spPr/>
        <p:txBody>
          <a:bodyPr/>
          <a:lstStyle/>
          <a:p>
            <a:r>
              <a:rPr lang="zh-CN" altLang="en-US" dirty="0"/>
              <a:t>学术论文</a:t>
            </a:r>
            <a:r>
              <a:rPr lang="en-US" altLang="zh-CN" dirty="0"/>
              <a:t>PPT</a:t>
            </a:r>
            <a:r>
              <a:rPr lang="zh-CN" altLang="en-US" dirty="0"/>
              <a:t>绘图</a:t>
            </a:r>
            <a:endParaRPr kumimoji="1" lang="zh-CN" altLang="en-US" dirty="0"/>
          </a:p>
        </p:txBody>
      </p:sp>
      <p:sp>
        <p:nvSpPr>
          <p:cNvPr id="3" name="内容占位符 2">
            <a:extLst>
              <a:ext uri="{FF2B5EF4-FFF2-40B4-BE49-F238E27FC236}">
                <a16:creationId xmlns:a16="http://schemas.microsoft.com/office/drawing/2014/main" id="{3104ABA9-1A4E-B303-8DBF-82EA320BAB27}"/>
              </a:ext>
            </a:extLst>
          </p:cNvPr>
          <p:cNvSpPr>
            <a:spLocks noGrp="1"/>
          </p:cNvSpPr>
          <p:nvPr>
            <p:ph idx="1"/>
          </p:nvPr>
        </p:nvSpPr>
        <p:spPr/>
        <p:txBody>
          <a:bodyPr/>
          <a:lstStyle/>
          <a:p>
            <a:pPr>
              <a:lnSpc>
                <a:spcPct val="100000"/>
              </a:lnSpc>
            </a:pPr>
            <a:r>
              <a:rPr kumimoji="1" lang="en-US" altLang="zh-CN" sz="2400" dirty="0"/>
              <a:t>PPT</a:t>
            </a:r>
            <a:r>
              <a:rPr kumimoji="1" lang="zh-CN" altLang="en-US" sz="2400" dirty="0"/>
              <a:t>作图：直观的排版和调整，丰富的文字格式，多样的箭头</a:t>
            </a:r>
            <a:endParaRPr kumimoji="1" lang="en-US" altLang="zh-CN" sz="2400" dirty="0"/>
          </a:p>
          <a:p>
            <a:pPr>
              <a:lnSpc>
                <a:spcPct val="100000"/>
              </a:lnSpc>
            </a:pPr>
            <a:r>
              <a:rPr kumimoji="1" lang="zh-CN" altLang="en-US" sz="2400" dirty="0"/>
              <a:t>发挥空间大，学习成本低</a:t>
            </a:r>
          </a:p>
        </p:txBody>
      </p:sp>
      <p:sp>
        <p:nvSpPr>
          <p:cNvPr id="4" name="灯片编号占位符 3">
            <a:extLst>
              <a:ext uri="{FF2B5EF4-FFF2-40B4-BE49-F238E27FC236}">
                <a16:creationId xmlns:a16="http://schemas.microsoft.com/office/drawing/2014/main" id="{838BBFE0-1577-C869-EEFC-A740F45213E0}"/>
              </a:ext>
            </a:extLst>
          </p:cNvPr>
          <p:cNvSpPr>
            <a:spLocks noGrp="1"/>
          </p:cNvSpPr>
          <p:nvPr>
            <p:ph type="sldNum" sz="quarter" idx="12"/>
          </p:nvPr>
        </p:nvSpPr>
        <p:spPr/>
        <p:txBody>
          <a:bodyPr/>
          <a:lstStyle/>
          <a:p>
            <a:pPr algn="r"/>
            <a:fld id="{CBD803B2-A378-42BD-B5EC-F7748F169FE0}" type="slidenum">
              <a:rPr lang="en-US" altLang="zh-CN" smtClean="0"/>
              <a:t>15</a:t>
            </a:fld>
            <a:endParaRPr lang="zh-CN" altLang="en-US" dirty="0"/>
          </a:p>
        </p:txBody>
      </p:sp>
      <p:pic>
        <p:nvPicPr>
          <p:cNvPr id="6" name="图片 5">
            <a:extLst>
              <a:ext uri="{FF2B5EF4-FFF2-40B4-BE49-F238E27FC236}">
                <a16:creationId xmlns:a16="http://schemas.microsoft.com/office/drawing/2014/main" id="{5B363C24-0376-BD3D-8B14-0D65D2BAAB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5600" y="2011198"/>
            <a:ext cx="7421488" cy="4846802"/>
          </a:xfrm>
          <a:prstGeom prst="rect">
            <a:avLst/>
          </a:prstGeom>
        </p:spPr>
      </p:pic>
    </p:spTree>
    <p:extLst>
      <p:ext uri="{BB962C8B-B14F-4D97-AF65-F5344CB8AC3E}">
        <p14:creationId xmlns:p14="http://schemas.microsoft.com/office/powerpoint/2010/main" val="1663587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B08D99-7B25-3E86-A06B-3DABAFAB0FAE}"/>
              </a:ext>
            </a:extLst>
          </p:cNvPr>
          <p:cNvSpPr>
            <a:spLocks noGrp="1"/>
          </p:cNvSpPr>
          <p:nvPr>
            <p:ph type="title"/>
          </p:nvPr>
        </p:nvSpPr>
        <p:spPr/>
        <p:txBody>
          <a:bodyPr/>
          <a:lstStyle/>
          <a:p>
            <a:r>
              <a:rPr lang="zh-CN" altLang="en-US" dirty="0"/>
              <a:t>学术论文绘图工具</a:t>
            </a:r>
            <a:endParaRPr kumimoji="1" lang="zh-CN" altLang="en-US" dirty="0"/>
          </a:p>
        </p:txBody>
      </p:sp>
      <p:sp>
        <p:nvSpPr>
          <p:cNvPr id="3" name="内容占位符 2">
            <a:extLst>
              <a:ext uri="{FF2B5EF4-FFF2-40B4-BE49-F238E27FC236}">
                <a16:creationId xmlns:a16="http://schemas.microsoft.com/office/drawing/2014/main" id="{39F34036-0723-1AF8-A60B-B18EC154C09E}"/>
              </a:ext>
            </a:extLst>
          </p:cNvPr>
          <p:cNvSpPr>
            <a:spLocks noGrp="1"/>
          </p:cNvSpPr>
          <p:nvPr>
            <p:ph idx="1"/>
          </p:nvPr>
        </p:nvSpPr>
        <p:spPr/>
        <p:txBody>
          <a:bodyPr>
            <a:normAutofit/>
          </a:bodyPr>
          <a:lstStyle/>
          <a:p>
            <a:pPr>
              <a:lnSpc>
                <a:spcPct val="100000"/>
              </a:lnSpc>
            </a:pPr>
            <a:r>
              <a:rPr kumimoji="1" lang="zh-CN" altLang="en-US" sz="2000" dirty="0"/>
              <a:t>新型简洁风格的绘图工具：如</a:t>
            </a:r>
            <a:r>
              <a:rPr kumimoji="1" lang="en-US" altLang="zh-CN" sz="2000" dirty="0" err="1"/>
              <a:t>processon</a:t>
            </a:r>
            <a:r>
              <a:rPr kumimoji="1" lang="zh-CN" altLang="en-US" sz="2000" dirty="0"/>
              <a:t>，</a:t>
            </a:r>
            <a:r>
              <a:rPr kumimoji="1" lang="en-US" altLang="zh-CN" sz="2000" dirty="0" err="1"/>
              <a:t>onemodel</a:t>
            </a:r>
            <a:r>
              <a:rPr kumimoji="1" lang="zh-CN" altLang="en-US" sz="2000" dirty="0"/>
              <a:t>，</a:t>
            </a:r>
            <a:r>
              <a:rPr kumimoji="1" lang="en-US" altLang="zh-CN" sz="2000" dirty="0" err="1"/>
              <a:t>omnigraffle</a:t>
            </a:r>
            <a:r>
              <a:rPr kumimoji="1" lang="zh-CN" altLang="en-US" sz="2000" dirty="0"/>
              <a:t>等</a:t>
            </a:r>
            <a:endParaRPr kumimoji="1" lang="en-US" altLang="zh-CN" sz="2000" dirty="0"/>
          </a:p>
          <a:p>
            <a:pPr>
              <a:lnSpc>
                <a:spcPct val="100000"/>
              </a:lnSpc>
            </a:pPr>
            <a:r>
              <a:rPr kumimoji="1" lang="zh-CN" altLang="en-US" sz="2000" dirty="0"/>
              <a:t>适合画简洁示意图、流程图</a:t>
            </a:r>
            <a:endParaRPr kumimoji="1" lang="en-US" altLang="zh-CN" sz="2000" dirty="0"/>
          </a:p>
          <a:p>
            <a:pPr>
              <a:lnSpc>
                <a:spcPct val="100000"/>
              </a:lnSpc>
            </a:pPr>
            <a:r>
              <a:rPr kumimoji="1" lang="zh-CN" altLang="en-US" sz="2000" dirty="0"/>
              <a:t>更方便（智能排版和箭头），更美观，拥有大量图标素材</a:t>
            </a:r>
          </a:p>
        </p:txBody>
      </p:sp>
      <p:sp>
        <p:nvSpPr>
          <p:cNvPr id="4" name="灯片编号占位符 3">
            <a:extLst>
              <a:ext uri="{FF2B5EF4-FFF2-40B4-BE49-F238E27FC236}">
                <a16:creationId xmlns:a16="http://schemas.microsoft.com/office/drawing/2014/main" id="{3B15FE9A-C136-F79E-9C9E-FA038C155200}"/>
              </a:ext>
            </a:extLst>
          </p:cNvPr>
          <p:cNvSpPr>
            <a:spLocks noGrp="1"/>
          </p:cNvSpPr>
          <p:nvPr>
            <p:ph type="sldNum" sz="quarter" idx="12"/>
          </p:nvPr>
        </p:nvSpPr>
        <p:spPr/>
        <p:txBody>
          <a:bodyPr/>
          <a:lstStyle/>
          <a:p>
            <a:pPr algn="r"/>
            <a:fld id="{CBD803B2-A378-42BD-B5EC-F7748F169FE0}" type="slidenum">
              <a:rPr lang="en-US" altLang="zh-CN" smtClean="0"/>
              <a:t>16</a:t>
            </a:fld>
            <a:endParaRPr lang="zh-CN" altLang="en-US" dirty="0"/>
          </a:p>
        </p:txBody>
      </p:sp>
      <p:pic>
        <p:nvPicPr>
          <p:cNvPr id="5" name="图片 4">
            <a:extLst>
              <a:ext uri="{FF2B5EF4-FFF2-40B4-BE49-F238E27FC236}">
                <a16:creationId xmlns:a16="http://schemas.microsoft.com/office/drawing/2014/main" id="{3C18FEF0-8942-0AC6-56A7-67CE40EAE657}"/>
              </a:ext>
            </a:extLst>
          </p:cNvPr>
          <p:cNvPicPr>
            <a:picLocks noChangeAspect="1"/>
          </p:cNvPicPr>
          <p:nvPr/>
        </p:nvPicPr>
        <p:blipFill>
          <a:blip r:embed="rId2"/>
          <a:stretch>
            <a:fillRect/>
          </a:stretch>
        </p:blipFill>
        <p:spPr>
          <a:xfrm>
            <a:off x="2144688" y="2692835"/>
            <a:ext cx="7772400" cy="4185787"/>
          </a:xfrm>
          <a:prstGeom prst="rect">
            <a:avLst/>
          </a:prstGeom>
        </p:spPr>
      </p:pic>
      <p:pic>
        <p:nvPicPr>
          <p:cNvPr id="11" name="图片 10">
            <a:extLst>
              <a:ext uri="{FF2B5EF4-FFF2-40B4-BE49-F238E27FC236}">
                <a16:creationId xmlns:a16="http://schemas.microsoft.com/office/drawing/2014/main" id="{2AB96DCC-31F2-CD02-1563-05195A5DF7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688" y="2728913"/>
            <a:ext cx="7772400" cy="4129087"/>
          </a:xfrm>
          <a:prstGeom prst="rect">
            <a:avLst/>
          </a:prstGeom>
        </p:spPr>
      </p:pic>
    </p:spTree>
    <p:extLst>
      <p:ext uri="{BB962C8B-B14F-4D97-AF65-F5344CB8AC3E}">
        <p14:creationId xmlns:p14="http://schemas.microsoft.com/office/powerpoint/2010/main" val="861173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782488-D4B3-6D70-5B6B-A06E090B0A28}"/>
              </a:ext>
            </a:extLst>
          </p:cNvPr>
          <p:cNvSpPr>
            <a:spLocks noGrp="1"/>
          </p:cNvSpPr>
          <p:nvPr>
            <p:ph type="title"/>
          </p:nvPr>
        </p:nvSpPr>
        <p:spPr/>
        <p:txBody>
          <a:bodyPr/>
          <a:lstStyle/>
          <a:p>
            <a:r>
              <a:rPr lang="zh-CN" altLang="en-US" dirty="0"/>
              <a:t>学术论文绘图工具</a:t>
            </a:r>
            <a:endParaRPr kumimoji="1" lang="zh-CN" altLang="en-US" dirty="0"/>
          </a:p>
        </p:txBody>
      </p:sp>
      <p:sp>
        <p:nvSpPr>
          <p:cNvPr id="3" name="内容占位符 2">
            <a:extLst>
              <a:ext uri="{FF2B5EF4-FFF2-40B4-BE49-F238E27FC236}">
                <a16:creationId xmlns:a16="http://schemas.microsoft.com/office/drawing/2014/main" id="{4FF73C0E-21B1-C5A9-1900-B5BE98E00C9C}"/>
              </a:ext>
            </a:extLst>
          </p:cNvPr>
          <p:cNvSpPr>
            <a:spLocks noGrp="1"/>
          </p:cNvSpPr>
          <p:nvPr>
            <p:ph idx="1"/>
          </p:nvPr>
        </p:nvSpPr>
        <p:spPr/>
        <p:txBody>
          <a:bodyPr>
            <a:normAutofit/>
          </a:bodyPr>
          <a:lstStyle/>
          <a:p>
            <a:pPr>
              <a:lnSpc>
                <a:spcPct val="100000"/>
              </a:lnSpc>
            </a:pPr>
            <a:r>
              <a:rPr kumimoji="1" lang="zh-CN" altLang="en-US" sz="2000" dirty="0">
                <a:latin typeface="+mj-ea"/>
                <a:ea typeface="+mj-ea"/>
              </a:rPr>
              <a:t>矢量图</a:t>
            </a:r>
            <a:r>
              <a:rPr kumimoji="1" lang="en-US" altLang="zh-CN" sz="2000" dirty="0">
                <a:latin typeface="+mj-ea"/>
                <a:ea typeface="+mj-ea"/>
              </a:rPr>
              <a:t>SVG</a:t>
            </a:r>
            <a:r>
              <a:rPr kumimoji="1" lang="zh-CN" altLang="en-US" sz="2000" dirty="0">
                <a:latin typeface="+mj-ea"/>
                <a:ea typeface="+mj-ea"/>
              </a:rPr>
              <a:t>绘图工具：</a:t>
            </a:r>
            <a:r>
              <a:rPr kumimoji="1" lang="en-US" altLang="zh-CN" sz="2000" dirty="0">
                <a:latin typeface="+mj-ea"/>
                <a:ea typeface="+mj-ea"/>
              </a:rPr>
              <a:t> Adobe Illustrator</a:t>
            </a:r>
            <a:r>
              <a:rPr lang="zh-CN" altLang="en-US" sz="2000" b="0" i="0" dirty="0">
                <a:solidFill>
                  <a:srgbClr val="282829"/>
                </a:solidFill>
                <a:effectLst/>
                <a:latin typeface="+mj-ea"/>
                <a:ea typeface="+mj-ea"/>
              </a:rPr>
              <a:t>，</a:t>
            </a:r>
            <a:r>
              <a:rPr kumimoji="1" lang="en-US" altLang="zh-CN" sz="2000" dirty="0">
                <a:latin typeface="+mj-ea"/>
                <a:ea typeface="+mj-ea"/>
              </a:rPr>
              <a:t>Inkscape</a:t>
            </a:r>
            <a:r>
              <a:rPr kumimoji="1" lang="zh-CN" altLang="en-US" sz="2000" dirty="0">
                <a:latin typeface="+mj-ea"/>
                <a:ea typeface="+mj-ea"/>
              </a:rPr>
              <a:t>，</a:t>
            </a:r>
            <a:r>
              <a:rPr lang="en-US" altLang="zh-CN" sz="2000" b="0" i="0" dirty="0">
                <a:solidFill>
                  <a:srgbClr val="282829"/>
                </a:solidFill>
                <a:effectLst/>
                <a:latin typeface="+mj-ea"/>
                <a:ea typeface="+mj-ea"/>
              </a:rPr>
              <a:t>Visio</a:t>
            </a:r>
            <a:r>
              <a:rPr lang="zh-CN" altLang="en-US" sz="2000" b="0" i="0" dirty="0">
                <a:solidFill>
                  <a:srgbClr val="282829"/>
                </a:solidFill>
                <a:effectLst/>
                <a:latin typeface="+mj-ea"/>
                <a:ea typeface="+mj-ea"/>
              </a:rPr>
              <a:t>，</a:t>
            </a:r>
            <a:r>
              <a:rPr lang="en-US" altLang="zh-CN" sz="2000" b="0" i="0" dirty="0" err="1">
                <a:solidFill>
                  <a:srgbClr val="282829"/>
                </a:solidFill>
                <a:effectLst/>
                <a:latin typeface="+mj-ea"/>
                <a:ea typeface="+mj-ea"/>
              </a:rPr>
              <a:t>Drawio</a:t>
            </a:r>
            <a:endParaRPr kumimoji="1" lang="en-US" altLang="zh-CN" sz="2000" dirty="0">
              <a:latin typeface="+mj-ea"/>
              <a:ea typeface="+mj-ea"/>
            </a:endParaRPr>
          </a:p>
          <a:p>
            <a:pPr>
              <a:lnSpc>
                <a:spcPct val="100000"/>
              </a:lnSpc>
            </a:pPr>
            <a:r>
              <a:rPr kumimoji="1" lang="zh-CN" altLang="en-US" sz="2000" dirty="0"/>
              <a:t>专业作图，上手成本高</a:t>
            </a:r>
            <a:endParaRPr kumimoji="1" lang="en-US" altLang="zh-CN" sz="2000" dirty="0"/>
          </a:p>
          <a:p>
            <a:pPr>
              <a:lnSpc>
                <a:spcPct val="100000"/>
              </a:lnSpc>
            </a:pPr>
            <a:endParaRPr kumimoji="1" lang="en-US" altLang="zh-CN" sz="2000" dirty="0"/>
          </a:p>
        </p:txBody>
      </p:sp>
      <p:sp>
        <p:nvSpPr>
          <p:cNvPr id="4" name="灯片编号占位符 3">
            <a:extLst>
              <a:ext uri="{FF2B5EF4-FFF2-40B4-BE49-F238E27FC236}">
                <a16:creationId xmlns:a16="http://schemas.microsoft.com/office/drawing/2014/main" id="{E8B0ED99-96E9-2B17-FFA3-3182A2B8ADA9}"/>
              </a:ext>
            </a:extLst>
          </p:cNvPr>
          <p:cNvSpPr>
            <a:spLocks noGrp="1"/>
          </p:cNvSpPr>
          <p:nvPr>
            <p:ph type="sldNum" sz="quarter" idx="12"/>
          </p:nvPr>
        </p:nvSpPr>
        <p:spPr/>
        <p:txBody>
          <a:bodyPr/>
          <a:lstStyle/>
          <a:p>
            <a:pPr algn="r"/>
            <a:fld id="{CBD803B2-A378-42BD-B5EC-F7748F169FE0}" type="slidenum">
              <a:rPr lang="en-US" altLang="zh-CN" smtClean="0"/>
              <a:t>17</a:t>
            </a:fld>
            <a:endParaRPr lang="zh-CN" altLang="en-US" dirty="0"/>
          </a:p>
        </p:txBody>
      </p:sp>
      <p:pic>
        <p:nvPicPr>
          <p:cNvPr id="7" name="图片 6">
            <a:extLst>
              <a:ext uri="{FF2B5EF4-FFF2-40B4-BE49-F238E27FC236}">
                <a16:creationId xmlns:a16="http://schemas.microsoft.com/office/drawing/2014/main" id="{066F92A9-7045-41F6-F636-917EFC2D3A2D}"/>
              </a:ext>
            </a:extLst>
          </p:cNvPr>
          <p:cNvPicPr>
            <a:picLocks noChangeAspect="1"/>
          </p:cNvPicPr>
          <p:nvPr/>
        </p:nvPicPr>
        <p:blipFill>
          <a:blip r:embed="rId2"/>
          <a:stretch>
            <a:fillRect/>
          </a:stretch>
        </p:blipFill>
        <p:spPr>
          <a:xfrm>
            <a:off x="1631504" y="1948654"/>
            <a:ext cx="8496944" cy="4909346"/>
          </a:xfrm>
          <a:prstGeom prst="rect">
            <a:avLst/>
          </a:prstGeom>
        </p:spPr>
      </p:pic>
    </p:spTree>
    <p:extLst>
      <p:ext uri="{BB962C8B-B14F-4D97-AF65-F5344CB8AC3E}">
        <p14:creationId xmlns:p14="http://schemas.microsoft.com/office/powerpoint/2010/main" val="3516112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6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cs typeface="Times New Roman" panose="02020603050405020304" pitchFamily="18" charset="0"/>
                <a:sym typeface="+mn-ea"/>
              </a:rPr>
              <a:t>matplotlib</a:t>
            </a:r>
            <a:r>
              <a:rPr dirty="0">
                <a:latin typeface="Franklin Gothic Medium" panose="020B0603020102020204" charset="0"/>
                <a:cs typeface="Calibri" panose="020F0502020204030204" charset="0"/>
                <a:sym typeface="+mn-ea"/>
              </a:rPr>
              <a:t>库</a:t>
            </a:r>
            <a:endParaRPr lang="en-US" altLang="zh-CN" b="0" dirty="0">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Matplotlib是一个Python 2D绘图库，它以多种硬拷贝格式和跨平台的交互式环境生成出版物质量的图形。名字取材于MATLAB，模仿MATLAB构建</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Matplotlib安装方式为：命令行运行 pip install matplotlib</a:t>
            </a:r>
          </a:p>
          <a:p>
            <a:pPr lvl="0">
              <a:lnSpc>
                <a:spcPct val="165000"/>
              </a:lnSpc>
              <a:spcAft>
                <a:spcPts val="0"/>
              </a:spcAft>
            </a:pPr>
            <a:r>
              <a:rPr lang="zh-CN" altLang="en-US" sz="2800" b="0" dirty="0">
                <a:latin typeface="Times New Roman" panose="02020603050405020304" pitchFamily="18" charset="0"/>
                <a:ea typeface="+mj-ea"/>
                <a:cs typeface="Times New Roman" panose="02020603050405020304" pitchFamily="18" charset="0"/>
              </a:rPr>
              <a:t>为什么要使用</a:t>
            </a:r>
            <a:r>
              <a:rPr lang="en-US" altLang="zh-CN" sz="2800" b="0" dirty="0">
                <a:latin typeface="Times New Roman" panose="02020603050405020304" pitchFamily="18" charset="0"/>
                <a:ea typeface="+mj-ea"/>
                <a:cs typeface="Times New Roman" panose="02020603050405020304" pitchFamily="18" charset="0"/>
              </a:rPr>
              <a:t>matplotlib</a:t>
            </a:r>
            <a:r>
              <a:rPr lang="zh-CN" altLang="en-US" sz="2800" b="0" dirty="0">
                <a:latin typeface="Times New Roman" panose="02020603050405020304" pitchFamily="18" charset="0"/>
                <a:ea typeface="+mj-ea"/>
                <a:cs typeface="Times New Roman" panose="02020603050405020304" pitchFamily="18" charset="0"/>
              </a:rPr>
              <a:t>？</a:t>
            </a: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能将数据进行</a:t>
            </a:r>
            <a:r>
              <a:rPr lang="en-US" altLang="zh-CN" b="0" dirty="0">
                <a:solidFill>
                  <a:srgbClr val="C00000"/>
                </a:solidFill>
                <a:latin typeface="Times New Roman" panose="02020603050405020304" pitchFamily="18" charset="0"/>
                <a:ea typeface="+mj-ea"/>
                <a:cs typeface="Times New Roman" panose="02020603050405020304" pitchFamily="18" charset="0"/>
              </a:rPr>
              <a:t>可视化</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，更直观的呈现</a:t>
            </a:r>
          </a:p>
          <a:p>
            <a:pPr lvl="1">
              <a:lnSpc>
                <a:spcPct val="16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使数据更加客观、更具说服力</a:t>
            </a:r>
          </a:p>
          <a:p>
            <a:pPr lvl="1">
              <a:lnSpc>
                <a:spcPct val="165000"/>
              </a:lnSpc>
              <a:spcAft>
                <a:spcPts val="0"/>
              </a:spcAft>
            </a:pP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18</a:t>
            </a:fld>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4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latin typeface="Franklin Gothic Medium" panose="020B0603020102020204" charset="0"/>
                <a:cs typeface="Calibri" panose="020F0502020204030204" charset="0"/>
                <a:sym typeface="+mn-ea"/>
              </a:rPr>
              <a:t>matplotlib</a:t>
            </a:r>
            <a:r>
              <a:rPr dirty="0">
                <a:latin typeface="Franklin Gothic Medium" panose="020B0603020102020204" charset="0"/>
                <a:cs typeface="Calibri" panose="020F0502020204030204" charset="0"/>
                <a:sym typeface="+mn-ea"/>
              </a:rPr>
              <a:t>库</a:t>
            </a:r>
            <a:r>
              <a:rPr lang="zh-CN" dirty="0">
                <a:latin typeface="Franklin Gothic Medium" panose="020B0603020102020204" charset="0"/>
                <a:cs typeface="Calibri" panose="020F0502020204030204" charset="0"/>
                <a:sym typeface="+mn-ea"/>
              </a:rPr>
              <a:t>，一个简单的图例</a:t>
            </a: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19</a:t>
            </a:fld>
            <a:endParaRPr lang="zh-CN" altLang="en-US" dirty="0"/>
          </a:p>
        </p:txBody>
      </p:sp>
      <p:pic>
        <p:nvPicPr>
          <p:cNvPr id="4" name="图片 3"/>
          <p:cNvPicPr>
            <a:picLocks noChangeAspect="1"/>
          </p:cNvPicPr>
          <p:nvPr/>
        </p:nvPicPr>
        <p:blipFill>
          <a:blip r:embed="rId3"/>
          <a:stretch>
            <a:fillRect/>
          </a:stretch>
        </p:blipFill>
        <p:spPr>
          <a:xfrm>
            <a:off x="1703705" y="1628775"/>
            <a:ext cx="8742045" cy="500761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学术论文写作准备——工具</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a:t>
            </a:fld>
            <a:endParaRPr lang="zh-CN" altLang="en-US" dirty="0"/>
          </a:p>
        </p:txBody>
      </p:sp>
      <p:sp>
        <p:nvSpPr>
          <p:cNvPr id="7" name="内容占位符 6"/>
          <p:cNvSpPr>
            <a:spLocks noGrp="1"/>
          </p:cNvSpPr>
          <p:nvPr>
            <p:ph idx="1"/>
          </p:nvPr>
        </p:nvSpPr>
        <p:spPr>
          <a:xfrm>
            <a:off x="479425" y="908685"/>
            <a:ext cx="10873105" cy="5565775"/>
          </a:xfrm>
        </p:spPr>
        <p:txBody>
          <a:bodyPr>
            <a:normAutofit fontScale="87500" lnSpcReduction="10000"/>
          </a:bodyPr>
          <a:lstStyle/>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排版工具</a:t>
            </a:r>
            <a:r>
              <a:rPr lang="en-US" altLang="zh-CN" dirty="0">
                <a:solidFill>
                  <a:schemeClr val="tx1"/>
                </a:solidFill>
                <a:ea typeface="黑体" panose="02010609060101010101" pitchFamily="49" charset="-122"/>
                <a:cs typeface="Times New Roman" panose="02020603050405020304" pitchFamily="18" charset="0"/>
              </a:rPr>
              <a:t>LaTex</a:t>
            </a:r>
            <a:endParaRPr lang="en-US" altLang="zh-CN" dirty="0">
              <a:solidFill>
                <a:schemeClr val="tx1"/>
              </a:solidFill>
              <a:latin typeface="黑体" panose="02010609060101010101" pitchFamily="49" charset="-122"/>
              <a:ea typeface="黑体" panose="02010609060101010101" pitchFamily="49" charset="-122"/>
            </a:endParaRP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windows</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CTeX</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mac</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Texifier</a:t>
            </a:r>
          </a:p>
          <a:p>
            <a:pPr lvl="1">
              <a:lnSpc>
                <a:spcPct val="125000"/>
              </a:lnSpc>
            </a:pPr>
            <a:r>
              <a:rPr lang="zh-CN" altLang="en-US" b="1" dirty="0">
                <a:solidFill>
                  <a:srgbClr val="FF0000"/>
                </a:solidFill>
                <a:latin typeface="黑体" panose="02010609060101010101" pitchFamily="49" charset="-122"/>
                <a:ea typeface="黑体" panose="02010609060101010101" pitchFamily="49" charset="-122"/>
              </a:rPr>
              <a:t>网页版：</a:t>
            </a:r>
            <a:r>
              <a:rPr lang="en-US" altLang="zh-CN" b="1" dirty="0">
                <a:solidFill>
                  <a:srgbClr val="FF0000"/>
                </a:solidFill>
                <a:ea typeface="黑体" panose="02010609060101010101" pitchFamily="49" charset="-122"/>
                <a:cs typeface="Times New Roman" panose="02020603050405020304" pitchFamily="18" charset="0"/>
              </a:rPr>
              <a:t>www.overleaf.com</a:t>
            </a:r>
          </a:p>
          <a:p>
            <a:pPr lvl="0">
              <a:lnSpc>
                <a:spcPct val="125000"/>
              </a:lnSpc>
            </a:pPr>
            <a:r>
              <a:rPr lang="zh-CN" altLang="en-US" dirty="0">
                <a:solidFill>
                  <a:schemeClr val="tx1"/>
                </a:solidFill>
                <a:latin typeface="黑体" panose="02010609060101010101" pitchFamily="49" charset="-122"/>
                <a:ea typeface="黑体" panose="02010609060101010101" pitchFamily="49" charset="-122"/>
              </a:rPr>
              <a:t>流程图绘图工具</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windows</a:t>
            </a:r>
            <a:r>
              <a:rPr lang="zh-CN" altLang="en-US" dirty="0">
                <a:solidFill>
                  <a:schemeClr val="accent1">
                    <a:lumMod val="50000"/>
                  </a:schemeClr>
                </a:solidFill>
                <a:ea typeface="黑体" panose="02010609060101010101" pitchFamily="49" charset="-122"/>
                <a:cs typeface="Times New Roman" panose="02020603050405020304" pitchFamily="18" charset="0"/>
              </a:rPr>
              <a:t>：</a:t>
            </a:r>
            <a:r>
              <a:rPr lang="en-US" altLang="zh-CN" dirty="0">
                <a:solidFill>
                  <a:schemeClr val="accent1">
                    <a:lumMod val="50000"/>
                  </a:schemeClr>
                </a:solidFill>
                <a:ea typeface="黑体" panose="02010609060101010101" pitchFamily="49" charset="-122"/>
                <a:cs typeface="Times New Roman" panose="02020603050405020304" pitchFamily="18" charset="0"/>
              </a:rPr>
              <a:t>visio</a:t>
            </a:r>
          </a:p>
          <a:p>
            <a:pPr lvl="1">
              <a:lnSpc>
                <a:spcPct val="125000"/>
              </a:lnSpc>
            </a:pPr>
            <a:r>
              <a:rPr lang="en-US" altLang="zh-CN" dirty="0">
                <a:solidFill>
                  <a:schemeClr val="accent1">
                    <a:lumMod val="50000"/>
                  </a:schemeClr>
                </a:solidFill>
                <a:ea typeface="黑体" panose="02010609060101010101" pitchFamily="49" charset="-122"/>
                <a:cs typeface="Times New Roman" panose="02020603050405020304" pitchFamily="18" charset="0"/>
              </a:rPr>
              <a:t>mac</a:t>
            </a:r>
            <a:r>
              <a:rPr lang="zh-CN" altLang="en-US" dirty="0">
                <a:solidFill>
                  <a:schemeClr val="accent1">
                    <a:lumMod val="50000"/>
                  </a:schemeClr>
                </a:solidFill>
                <a:ea typeface="黑体" panose="02010609060101010101" pitchFamily="49" charset="-122"/>
                <a:cs typeface="Times New Roman" panose="02020603050405020304" pitchFamily="18" charset="0"/>
              </a:rPr>
              <a:t>：OmniGraffle</a:t>
            </a:r>
          </a:p>
          <a:p>
            <a:pPr lvl="1">
              <a:lnSpc>
                <a:spcPct val="125000"/>
              </a:lnSpc>
            </a:pPr>
            <a:r>
              <a:rPr lang="zh-CN" altLang="en-US" dirty="0">
                <a:solidFill>
                  <a:schemeClr val="accent1">
                    <a:lumMod val="50000"/>
                  </a:schemeClr>
                </a:solidFill>
                <a:latin typeface="黑体" panose="02010609060101010101" pitchFamily="49" charset="-122"/>
                <a:ea typeface="黑体" panose="02010609060101010101" pitchFamily="49" charset="-122"/>
              </a:rPr>
              <a:t>网页版：</a:t>
            </a:r>
            <a:r>
              <a:rPr lang="en-US" altLang="zh-CN" dirty="0">
                <a:solidFill>
                  <a:schemeClr val="accent1">
                    <a:lumMod val="50000"/>
                  </a:schemeClr>
                </a:solidFill>
                <a:ea typeface="黑体" panose="02010609060101010101" pitchFamily="49" charset="-122"/>
                <a:cs typeface="Times New Roman" panose="02020603050405020304" pitchFamily="18" charset="0"/>
              </a:rPr>
              <a:t>www.jianguoyun.com</a:t>
            </a:r>
            <a:endParaRPr lang="en-US" altLang="zh-CN" dirty="0">
              <a:solidFill>
                <a:schemeClr val="accent1">
                  <a:lumMod val="50000"/>
                </a:schemeClr>
              </a:solidFill>
              <a:latin typeface="黑体" panose="02010609060101010101" pitchFamily="49" charset="-122"/>
              <a:ea typeface="黑体" panose="02010609060101010101" pitchFamily="49" charset="-122"/>
            </a:endParaRPr>
          </a:p>
          <a:p>
            <a:pPr lvl="0">
              <a:lnSpc>
                <a:spcPct val="125000"/>
              </a:lnSpc>
            </a:pPr>
            <a:r>
              <a:rPr lang="zh-CN" altLang="en-US" dirty="0">
                <a:latin typeface="黑体" panose="02010609060101010101" pitchFamily="49" charset="-122"/>
              </a:rPr>
              <a:t>统计图表绘制</a:t>
            </a:r>
            <a:r>
              <a:rPr lang="zh-CN" altLang="en-US" dirty="0">
                <a:solidFill>
                  <a:schemeClr val="tx1"/>
                </a:solidFill>
                <a:latin typeface="黑体" panose="02010609060101010101" pitchFamily="49" charset="-122"/>
                <a:ea typeface="黑体" panose="02010609060101010101" pitchFamily="49" charset="-122"/>
              </a:rPr>
              <a:t>工具</a:t>
            </a:r>
          </a:p>
          <a:p>
            <a:pPr lvl="1">
              <a:lnSpc>
                <a:spcPct val="125000"/>
              </a:lnSpc>
            </a:pPr>
            <a:r>
              <a:rPr lang="en-US" altLang="zh-CN" sz="2400" dirty="0" err="1">
                <a:solidFill>
                  <a:schemeClr val="accent1">
                    <a:lumMod val="50000"/>
                  </a:schemeClr>
                </a:solidFill>
                <a:ea typeface="黑体" panose="02010609060101010101" pitchFamily="49" charset="-122"/>
                <a:cs typeface="Times New Roman" panose="02020603050405020304" pitchFamily="18" charset="0"/>
              </a:rPr>
              <a:t>matlab</a:t>
            </a:r>
            <a:endParaRPr lang="en-US" altLang="zh-CN" sz="2400" dirty="0">
              <a:solidFill>
                <a:schemeClr val="accent1">
                  <a:lumMod val="50000"/>
                </a:schemeClr>
              </a:solidFill>
              <a:ea typeface="黑体" panose="02010609060101010101" pitchFamily="49" charset="-122"/>
              <a:cs typeface="Times New Roman" panose="02020603050405020304" pitchFamily="18" charset="0"/>
            </a:endParaRPr>
          </a:p>
          <a:p>
            <a:pPr lvl="1">
              <a:lnSpc>
                <a:spcPct val="125000"/>
              </a:lnSpc>
            </a:pPr>
            <a:r>
              <a:rPr lang="en-US" altLang="zh-CN" sz="2400" b="1" dirty="0">
                <a:solidFill>
                  <a:schemeClr val="accent1">
                    <a:lumMod val="50000"/>
                  </a:schemeClr>
                </a:solidFill>
                <a:ea typeface="黑体" panose="02010609060101010101" pitchFamily="49" charset="-122"/>
                <a:cs typeface="Times New Roman" panose="02020603050405020304" pitchFamily="18" charset="0"/>
              </a:rPr>
              <a:t>python</a:t>
            </a:r>
            <a:r>
              <a:rPr lang="zh-CN" altLang="en-US" sz="2400" b="1" dirty="0">
                <a:solidFill>
                  <a:schemeClr val="accent1">
                    <a:lumMod val="50000"/>
                  </a:schemeClr>
                </a:solidFill>
                <a:ea typeface="黑体" panose="02010609060101010101" pitchFamily="49" charset="-122"/>
                <a:cs typeface="Times New Roman" panose="02020603050405020304" pitchFamily="18" charset="0"/>
              </a:rPr>
              <a:t>：</a:t>
            </a:r>
            <a:r>
              <a:rPr lang="en-US" altLang="zh-CN" sz="2400" b="1" dirty="0">
                <a:solidFill>
                  <a:schemeClr val="accent1">
                    <a:lumMod val="50000"/>
                  </a:schemeClr>
                </a:solidFill>
                <a:ea typeface="黑体" panose="02010609060101010101" pitchFamily="49" charset="-122"/>
                <a:cs typeface="Times New Roman" panose="02020603050405020304" pitchFamily="18" charset="0"/>
              </a:rPr>
              <a:t>matplotlib</a:t>
            </a:r>
            <a:endParaRPr lang="zh-CN" altLang="en-US" b="1" dirty="0">
              <a:solidFill>
                <a:schemeClr val="accent1">
                  <a:lumMod val="50000"/>
                </a:schemeClr>
              </a:solidFill>
              <a:ea typeface="黑体" panose="02010609060101010101" pitchFamily="49" charset="-122"/>
              <a:cs typeface="Times New Roman" panose="02020603050405020304" pitchFamily="18" charset="0"/>
            </a:endParaRPr>
          </a:p>
          <a:p>
            <a:pPr marL="914400" lvl="2" indent="0">
              <a:lnSpc>
                <a:spcPct val="165000"/>
              </a:lnSpc>
              <a:buNone/>
            </a:pPr>
            <a:endParaRPr lang="zh-CN" altLang="en-US" dirty="0">
              <a:solidFill>
                <a:schemeClr val="accent1">
                  <a:lumMod val="50000"/>
                </a:schemeClr>
              </a:solidFill>
              <a:ea typeface="黑体" panose="02010609060101010101" pitchFamily="49"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a:lnSpc>
                <a:spcPct val="14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Python</a:t>
            </a:r>
            <a:r>
              <a:rPr lang="zh-CN" altLang="en-US" b="0" dirty="0">
                <a:latin typeface="Times New Roman" panose="02020603050405020304" pitchFamily="18" charset="0"/>
                <a:ea typeface="+mj-ea"/>
                <a:cs typeface="Times New Roman" panose="02020603050405020304" pitchFamily="18" charset="0"/>
              </a:rPr>
              <a:t>：</a:t>
            </a:r>
            <a:r>
              <a:rPr lang="en-US" dirty="0">
                <a:latin typeface="Franklin Gothic Medium" panose="020B0603020102020204" charset="0"/>
                <a:cs typeface="Calibri" panose="020F0502020204030204" charset="0"/>
                <a:sym typeface="+mn-ea"/>
              </a:rPr>
              <a:t>matplotlib</a:t>
            </a:r>
            <a:r>
              <a:rPr dirty="0">
                <a:latin typeface="Franklin Gothic Medium" panose="020B0603020102020204" charset="0"/>
                <a:cs typeface="Calibri" panose="020F0502020204030204" charset="0"/>
                <a:sym typeface="+mn-ea"/>
              </a:rPr>
              <a:t>库</a:t>
            </a:r>
            <a:r>
              <a:rPr lang="zh-CN" dirty="0">
                <a:latin typeface="Franklin Gothic Medium" panose="020B0603020102020204" charset="0"/>
                <a:cs typeface="Calibri" panose="020F0502020204030204" charset="0"/>
                <a:sym typeface="+mn-ea"/>
              </a:rPr>
              <a:t>，一个直方图图例</a:t>
            </a: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20</a:t>
            </a:fld>
            <a:endParaRPr lang="zh-CN" altLang="en-US" dirty="0"/>
          </a:p>
        </p:txBody>
      </p:sp>
      <p:grpSp>
        <p:nvGrpSpPr>
          <p:cNvPr id="8" name="组合 7"/>
          <p:cNvGrpSpPr/>
          <p:nvPr/>
        </p:nvGrpSpPr>
        <p:grpSpPr>
          <a:xfrm>
            <a:off x="263525" y="1772920"/>
            <a:ext cx="11590020" cy="4218940"/>
            <a:chOff x="415" y="2792"/>
            <a:chExt cx="18252" cy="6644"/>
          </a:xfrm>
        </p:grpSpPr>
        <p:pic>
          <p:nvPicPr>
            <p:cNvPr id="6" name="图片 5"/>
            <p:cNvPicPr>
              <a:picLocks noChangeAspect="1"/>
            </p:cNvPicPr>
            <p:nvPr/>
          </p:nvPicPr>
          <p:blipFill>
            <a:blip r:embed="rId3"/>
            <a:srcRect r="21796"/>
            <a:stretch>
              <a:fillRect/>
            </a:stretch>
          </p:blipFill>
          <p:spPr>
            <a:xfrm>
              <a:off x="415" y="2792"/>
              <a:ext cx="9458" cy="6645"/>
            </a:xfrm>
            <a:prstGeom prst="rect">
              <a:avLst/>
            </a:prstGeom>
          </p:spPr>
        </p:pic>
        <p:pic>
          <p:nvPicPr>
            <p:cNvPr id="7" name="图片 6"/>
            <p:cNvPicPr>
              <a:picLocks noChangeAspect="1"/>
            </p:cNvPicPr>
            <p:nvPr/>
          </p:nvPicPr>
          <p:blipFill>
            <a:blip r:embed="rId4"/>
            <a:stretch>
              <a:fillRect/>
            </a:stretch>
          </p:blipFill>
          <p:spPr>
            <a:xfrm>
              <a:off x="8239" y="3586"/>
              <a:ext cx="10429" cy="5294"/>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sym typeface="+mn-ea"/>
              </a:rPr>
              <a:t> </a:t>
            </a:r>
            <a:r>
              <a:rPr lang="zh-CN" altLang="en-US" dirty="0">
                <a:sym typeface="+mn-ea"/>
              </a:rPr>
              <a:t>学术论文曲线编辑工具</a:t>
            </a:r>
          </a:p>
        </p:txBody>
      </p:sp>
      <p:sp>
        <p:nvSpPr>
          <p:cNvPr id="3" name="内容占位符 2"/>
          <p:cNvSpPr>
            <a:spLocks noGrp="1"/>
          </p:cNvSpPr>
          <p:nvPr>
            <p:ph idx="1"/>
          </p:nvPr>
        </p:nvSpPr>
        <p:spPr>
          <a:xfrm>
            <a:off x="479376" y="908720"/>
            <a:ext cx="10873208" cy="5472608"/>
          </a:xfrm>
        </p:spPr>
        <p:txBody>
          <a:bodyPr>
            <a:normAutofit/>
          </a:bodyPr>
          <a:lstStyle/>
          <a:p>
            <a:pPr lvl="0"/>
            <a:r>
              <a:rPr lang="zh-CN" altLang="en-US" dirty="0"/>
              <a:t>论文中的其他图例展示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21</a:t>
            </a:fld>
            <a:endParaRPr lang="zh-CN" altLang="en-US" dirty="0"/>
          </a:p>
        </p:txBody>
      </p:sp>
      <p:grpSp>
        <p:nvGrpSpPr>
          <p:cNvPr id="11" name="组合 10"/>
          <p:cNvGrpSpPr/>
          <p:nvPr/>
        </p:nvGrpSpPr>
        <p:grpSpPr>
          <a:xfrm>
            <a:off x="551180" y="1701165"/>
            <a:ext cx="11163300" cy="3742690"/>
            <a:chOff x="868" y="2679"/>
            <a:chExt cx="17580" cy="5894"/>
          </a:xfrm>
        </p:grpSpPr>
        <p:pic>
          <p:nvPicPr>
            <p:cNvPr id="9" name="图片 8"/>
            <p:cNvPicPr>
              <a:picLocks noChangeAspect="1"/>
            </p:cNvPicPr>
            <p:nvPr/>
          </p:nvPicPr>
          <p:blipFill>
            <a:blip r:embed="rId3"/>
            <a:stretch>
              <a:fillRect/>
            </a:stretch>
          </p:blipFill>
          <p:spPr>
            <a:xfrm>
              <a:off x="868" y="3359"/>
              <a:ext cx="6900" cy="5055"/>
            </a:xfrm>
            <a:prstGeom prst="rect">
              <a:avLst/>
            </a:prstGeom>
          </p:spPr>
        </p:pic>
        <p:pic>
          <p:nvPicPr>
            <p:cNvPr id="10" name="图片 9"/>
            <p:cNvPicPr>
              <a:picLocks noChangeAspect="1"/>
            </p:cNvPicPr>
            <p:nvPr/>
          </p:nvPicPr>
          <p:blipFill>
            <a:blip r:embed="rId4"/>
            <a:stretch>
              <a:fillRect/>
            </a:stretch>
          </p:blipFill>
          <p:spPr>
            <a:xfrm>
              <a:off x="7768" y="2679"/>
              <a:ext cx="10681" cy="5895"/>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F8E16E-AF06-2AE5-7E03-B2BC1E9EE515}"/>
              </a:ext>
            </a:extLst>
          </p:cNvPr>
          <p:cNvSpPr>
            <a:spLocks noGrp="1"/>
          </p:cNvSpPr>
          <p:nvPr>
            <p:ph type="title"/>
          </p:nvPr>
        </p:nvSpPr>
        <p:spPr/>
        <p:txBody>
          <a:bodyPr/>
          <a:lstStyle/>
          <a:p>
            <a:r>
              <a:rPr kumimoji="1" lang="zh-CN" altLang="en-US" dirty="0"/>
              <a:t>科研攻略大纲</a:t>
            </a:r>
          </a:p>
        </p:txBody>
      </p:sp>
      <p:sp>
        <p:nvSpPr>
          <p:cNvPr id="4" name="灯片编号占位符 3">
            <a:extLst>
              <a:ext uri="{FF2B5EF4-FFF2-40B4-BE49-F238E27FC236}">
                <a16:creationId xmlns:a16="http://schemas.microsoft.com/office/drawing/2014/main" id="{F8409CC8-2AD9-3B21-7AE8-F386F41639CD}"/>
              </a:ext>
            </a:extLst>
          </p:cNvPr>
          <p:cNvSpPr>
            <a:spLocks noGrp="1"/>
          </p:cNvSpPr>
          <p:nvPr>
            <p:ph type="sldNum" sz="quarter" idx="12"/>
          </p:nvPr>
        </p:nvSpPr>
        <p:spPr/>
        <p:txBody>
          <a:bodyPr/>
          <a:lstStyle/>
          <a:p>
            <a:pPr algn="r"/>
            <a:fld id="{CBD803B2-A378-42BD-B5EC-F7748F169FE0}" type="slidenum">
              <a:rPr lang="en-US" altLang="zh-CN" smtClean="0"/>
              <a:t>22</a:t>
            </a:fld>
            <a:endParaRPr lang="zh-CN" altLang="en-US" dirty="0"/>
          </a:p>
        </p:txBody>
      </p:sp>
      <p:sp>
        <p:nvSpPr>
          <p:cNvPr id="5" name="矩形 4">
            <a:extLst>
              <a:ext uri="{FF2B5EF4-FFF2-40B4-BE49-F238E27FC236}">
                <a16:creationId xmlns:a16="http://schemas.microsoft.com/office/drawing/2014/main" id="{C026BE39-5167-4713-688D-041628B12784}"/>
              </a:ext>
            </a:extLst>
          </p:cNvPr>
          <p:cNvSpPr/>
          <p:nvPr/>
        </p:nvSpPr>
        <p:spPr>
          <a:xfrm>
            <a:off x="263352" y="1461807"/>
            <a:ext cx="2592288"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选择研究领域</a:t>
            </a:r>
          </a:p>
        </p:txBody>
      </p:sp>
      <p:cxnSp>
        <p:nvCxnSpPr>
          <p:cNvPr id="9" name="直线箭头连接符 8">
            <a:extLst>
              <a:ext uri="{FF2B5EF4-FFF2-40B4-BE49-F238E27FC236}">
                <a16:creationId xmlns:a16="http://schemas.microsoft.com/office/drawing/2014/main" id="{0F42C2DA-52D5-488C-138E-F46612E688CF}"/>
              </a:ext>
            </a:extLst>
          </p:cNvPr>
          <p:cNvCxnSpPr>
            <a:cxnSpLocks/>
            <a:stCxn id="5" idx="2"/>
          </p:cNvCxnSpPr>
          <p:nvPr/>
        </p:nvCxnSpPr>
        <p:spPr>
          <a:xfrm>
            <a:off x="1559496" y="2181887"/>
            <a:ext cx="0" cy="50405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DADA8DD-438C-C77F-3D6C-20CFB8AE8F8B}"/>
              </a:ext>
            </a:extLst>
          </p:cNvPr>
          <p:cNvSpPr/>
          <p:nvPr/>
        </p:nvSpPr>
        <p:spPr>
          <a:xfrm>
            <a:off x="263352" y="2658844"/>
            <a:ext cx="2592288" cy="73363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上手了解该领域</a:t>
            </a:r>
            <a:endParaRPr kumimoji="1" lang="en-US" altLang="zh-CN" sz="2000" dirty="0">
              <a:solidFill>
                <a:schemeClr val="tx1"/>
              </a:solidFill>
              <a:latin typeface="SimHei" panose="02010609060101010101" pitchFamily="49" charset="-122"/>
              <a:ea typeface="SimHei" panose="02010609060101010101" pitchFamily="49" charset="-122"/>
            </a:endParaRPr>
          </a:p>
          <a:p>
            <a:pPr algn="ctr"/>
            <a:r>
              <a:rPr kumimoji="1" lang="zh-CN" altLang="en-US" sz="2000" dirty="0">
                <a:solidFill>
                  <a:schemeClr val="tx1"/>
                </a:solidFill>
                <a:latin typeface="SimHei" panose="02010609060101010101" pitchFamily="49" charset="-122"/>
                <a:ea typeface="SimHei" panose="02010609060101010101" pitchFamily="49" charset="-122"/>
              </a:rPr>
              <a:t>并选择一个方向</a:t>
            </a:r>
          </a:p>
        </p:txBody>
      </p:sp>
      <p:cxnSp>
        <p:nvCxnSpPr>
          <p:cNvPr id="13" name="直线箭头连接符 12">
            <a:extLst>
              <a:ext uri="{FF2B5EF4-FFF2-40B4-BE49-F238E27FC236}">
                <a16:creationId xmlns:a16="http://schemas.microsoft.com/office/drawing/2014/main" id="{9CE0A01B-B2EC-FF91-01E8-D957F1D71AC9}"/>
              </a:ext>
            </a:extLst>
          </p:cNvPr>
          <p:cNvCxnSpPr>
            <a:cxnSpLocks/>
            <a:stCxn id="10" idx="3"/>
          </p:cNvCxnSpPr>
          <p:nvPr/>
        </p:nvCxnSpPr>
        <p:spPr>
          <a:xfrm>
            <a:off x="2855640" y="3025659"/>
            <a:ext cx="60700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666A8091-10F8-8473-CC20-513FE8663B05}"/>
              </a:ext>
            </a:extLst>
          </p:cNvPr>
          <p:cNvSpPr/>
          <p:nvPr/>
        </p:nvSpPr>
        <p:spPr>
          <a:xfrm>
            <a:off x="3520939" y="2685943"/>
            <a:ext cx="2592288"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通读论文，理清该方向论文的脉络</a:t>
            </a:r>
          </a:p>
        </p:txBody>
      </p:sp>
      <p:cxnSp>
        <p:nvCxnSpPr>
          <p:cNvPr id="16" name="直线箭头连接符 15">
            <a:extLst>
              <a:ext uri="{FF2B5EF4-FFF2-40B4-BE49-F238E27FC236}">
                <a16:creationId xmlns:a16="http://schemas.microsoft.com/office/drawing/2014/main" id="{772AFBD4-40BD-3A4F-4CD7-70577C585CB3}"/>
              </a:ext>
            </a:extLst>
          </p:cNvPr>
          <p:cNvCxnSpPr>
            <a:cxnSpLocks/>
          </p:cNvCxnSpPr>
          <p:nvPr/>
        </p:nvCxnSpPr>
        <p:spPr>
          <a:xfrm>
            <a:off x="4773552" y="3408716"/>
            <a:ext cx="0" cy="49050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8866F0E-E0C1-FC14-97BC-605216C7E7D2}"/>
              </a:ext>
            </a:extLst>
          </p:cNvPr>
          <p:cNvSpPr/>
          <p:nvPr/>
        </p:nvSpPr>
        <p:spPr>
          <a:xfrm>
            <a:off x="3477408" y="3904419"/>
            <a:ext cx="2592288"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发现现象和问题</a:t>
            </a:r>
            <a:endParaRPr kumimoji="1" lang="en-US" altLang="zh-CN" sz="2000" dirty="0">
              <a:solidFill>
                <a:schemeClr val="tx1"/>
              </a:solidFill>
              <a:latin typeface="SimHei" panose="02010609060101010101" pitchFamily="49" charset="-122"/>
              <a:ea typeface="SimHei" panose="02010609060101010101" pitchFamily="49" charset="-122"/>
            </a:endParaRPr>
          </a:p>
          <a:p>
            <a:pPr algn="ctr"/>
            <a:r>
              <a:rPr kumimoji="1" lang="zh-CN" altLang="en-US" sz="2000" dirty="0">
                <a:solidFill>
                  <a:schemeClr val="tx1"/>
                </a:solidFill>
                <a:latin typeface="SimHei" panose="02010609060101010101" pitchFamily="49" charset="-122"/>
                <a:ea typeface="SimHei" panose="02010609060101010101" pitchFamily="49" charset="-122"/>
              </a:rPr>
              <a:t>（精读相关的论文）</a:t>
            </a:r>
          </a:p>
        </p:txBody>
      </p:sp>
      <p:cxnSp>
        <p:nvCxnSpPr>
          <p:cNvPr id="18" name="直线箭头连接符 17">
            <a:extLst>
              <a:ext uri="{FF2B5EF4-FFF2-40B4-BE49-F238E27FC236}">
                <a16:creationId xmlns:a16="http://schemas.microsoft.com/office/drawing/2014/main" id="{56E7F263-68F3-0AEE-247C-324F774165D6}"/>
              </a:ext>
            </a:extLst>
          </p:cNvPr>
          <p:cNvCxnSpPr>
            <a:cxnSpLocks/>
          </p:cNvCxnSpPr>
          <p:nvPr/>
        </p:nvCxnSpPr>
        <p:spPr>
          <a:xfrm>
            <a:off x="6069696" y="4264459"/>
            <a:ext cx="6480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62867821-53F9-AF95-1D42-65F583FCDBCD}"/>
              </a:ext>
            </a:extLst>
          </p:cNvPr>
          <p:cNvSpPr/>
          <p:nvPr/>
        </p:nvSpPr>
        <p:spPr>
          <a:xfrm>
            <a:off x="6729398" y="3899223"/>
            <a:ext cx="2592288"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CN" sz="2000" dirty="0">
                <a:solidFill>
                  <a:schemeClr val="tx1"/>
                </a:solidFill>
                <a:latin typeface="SimHei" panose="02010609060101010101" pitchFamily="49" charset="-122"/>
                <a:ea typeface="SimHei" panose="02010609060101010101" pitchFamily="49" charset="-122"/>
              </a:rPr>
              <a:t>Idea</a:t>
            </a:r>
            <a:r>
              <a:rPr kumimoji="1" lang="zh-CN" altLang="en-US" sz="2000" dirty="0">
                <a:solidFill>
                  <a:schemeClr val="tx1"/>
                </a:solidFill>
                <a:latin typeface="SimHei" panose="02010609060101010101" pitchFamily="49" charset="-122"/>
                <a:ea typeface="SimHei" panose="02010609060101010101" pitchFamily="49" charset="-122"/>
              </a:rPr>
              <a:t>形成与完善</a:t>
            </a:r>
          </a:p>
        </p:txBody>
      </p:sp>
      <p:sp>
        <p:nvSpPr>
          <p:cNvPr id="21" name="矩形 20">
            <a:extLst>
              <a:ext uri="{FF2B5EF4-FFF2-40B4-BE49-F238E27FC236}">
                <a16:creationId xmlns:a16="http://schemas.microsoft.com/office/drawing/2014/main" id="{D4121BB1-4FD8-C78C-7611-C66FB247EF32}"/>
              </a:ext>
            </a:extLst>
          </p:cNvPr>
          <p:cNvSpPr/>
          <p:nvPr/>
        </p:nvSpPr>
        <p:spPr>
          <a:xfrm>
            <a:off x="5097588" y="5399362"/>
            <a:ext cx="2592288"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实验验证与发现</a:t>
            </a:r>
          </a:p>
        </p:txBody>
      </p:sp>
      <p:cxnSp>
        <p:nvCxnSpPr>
          <p:cNvPr id="28" name="直线箭头连接符 27">
            <a:extLst>
              <a:ext uri="{FF2B5EF4-FFF2-40B4-BE49-F238E27FC236}">
                <a16:creationId xmlns:a16="http://schemas.microsoft.com/office/drawing/2014/main" id="{DB3B53C5-8F5F-8AF4-CA2F-4DFFA57EAF1C}"/>
              </a:ext>
            </a:extLst>
          </p:cNvPr>
          <p:cNvCxnSpPr>
            <a:cxnSpLocks/>
            <a:stCxn id="20" idx="2"/>
            <a:endCxn id="21" idx="0"/>
          </p:cNvCxnSpPr>
          <p:nvPr/>
        </p:nvCxnSpPr>
        <p:spPr>
          <a:xfrm flipH="1">
            <a:off x="6393732" y="4619303"/>
            <a:ext cx="1631810" cy="780059"/>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B3E6B101-F185-D568-4387-BFB7D11CDC81}"/>
              </a:ext>
            </a:extLst>
          </p:cNvPr>
          <p:cNvCxnSpPr>
            <a:cxnSpLocks/>
            <a:stCxn id="21" idx="0"/>
            <a:endCxn id="17" idx="2"/>
          </p:cNvCxnSpPr>
          <p:nvPr/>
        </p:nvCxnSpPr>
        <p:spPr>
          <a:xfrm flipH="1" flipV="1">
            <a:off x="4773552" y="4624499"/>
            <a:ext cx="1620180" cy="77486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圆角矩形 34">
            <a:extLst>
              <a:ext uri="{FF2B5EF4-FFF2-40B4-BE49-F238E27FC236}">
                <a16:creationId xmlns:a16="http://schemas.microsoft.com/office/drawing/2014/main" id="{5C6688E8-CFCC-1F96-C4FE-4AE1E96DC3F3}"/>
              </a:ext>
            </a:extLst>
          </p:cNvPr>
          <p:cNvSpPr/>
          <p:nvPr/>
        </p:nvSpPr>
        <p:spPr>
          <a:xfrm>
            <a:off x="3287688" y="3653969"/>
            <a:ext cx="6264691" cy="2693526"/>
          </a:xfrm>
          <a:prstGeom prst="round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 name="直线箭头连接符 35">
            <a:extLst>
              <a:ext uri="{FF2B5EF4-FFF2-40B4-BE49-F238E27FC236}">
                <a16:creationId xmlns:a16="http://schemas.microsoft.com/office/drawing/2014/main" id="{D61BC932-CE16-B16A-54CB-9756EC7DFB31}"/>
              </a:ext>
            </a:extLst>
          </p:cNvPr>
          <p:cNvCxnSpPr>
            <a:cxnSpLocks/>
          </p:cNvCxnSpPr>
          <p:nvPr/>
        </p:nvCxnSpPr>
        <p:spPr>
          <a:xfrm>
            <a:off x="9552379" y="5051351"/>
            <a:ext cx="648072"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8C008526-D151-D673-4058-9E70AFD1FE00}"/>
              </a:ext>
            </a:extLst>
          </p:cNvPr>
          <p:cNvSpPr/>
          <p:nvPr/>
        </p:nvSpPr>
        <p:spPr>
          <a:xfrm>
            <a:off x="10272464" y="4679282"/>
            <a:ext cx="1663080" cy="720080"/>
          </a:xfrm>
          <a:prstGeom prst="rect">
            <a:avLst/>
          </a:prstGeom>
          <a:noFill/>
          <a:ln w="508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zh-CN" altLang="en-US" sz="2000" dirty="0">
                <a:solidFill>
                  <a:schemeClr val="tx1"/>
                </a:solidFill>
                <a:latin typeface="SimHei" panose="02010609060101010101" pitchFamily="49" charset="-122"/>
                <a:ea typeface="SimHei" panose="02010609060101010101" pitchFamily="49" charset="-122"/>
              </a:rPr>
              <a:t>论文写作</a:t>
            </a:r>
          </a:p>
        </p:txBody>
      </p:sp>
    </p:spTree>
    <p:extLst>
      <p:ext uri="{BB962C8B-B14F-4D97-AF65-F5344CB8AC3E}">
        <p14:creationId xmlns:p14="http://schemas.microsoft.com/office/powerpoint/2010/main" val="490043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BF37C-5C88-38BA-F6A8-355C23413973}"/>
              </a:ext>
            </a:extLst>
          </p:cNvPr>
          <p:cNvSpPr>
            <a:spLocks noGrp="1"/>
          </p:cNvSpPr>
          <p:nvPr>
            <p:ph type="title"/>
          </p:nvPr>
        </p:nvSpPr>
        <p:spPr/>
        <p:txBody>
          <a:bodyPr/>
          <a:lstStyle/>
          <a:p>
            <a:r>
              <a:rPr kumimoji="1" lang="zh-CN" altLang="en-US" dirty="0"/>
              <a:t>科研攻略大纲</a:t>
            </a:r>
          </a:p>
        </p:txBody>
      </p:sp>
      <p:sp>
        <p:nvSpPr>
          <p:cNvPr id="3" name="内容占位符 2">
            <a:extLst>
              <a:ext uri="{FF2B5EF4-FFF2-40B4-BE49-F238E27FC236}">
                <a16:creationId xmlns:a16="http://schemas.microsoft.com/office/drawing/2014/main" id="{08134CA6-5E53-2568-7362-58AFAEDDDE34}"/>
              </a:ext>
            </a:extLst>
          </p:cNvPr>
          <p:cNvSpPr>
            <a:spLocks noGrp="1"/>
          </p:cNvSpPr>
          <p:nvPr>
            <p:ph idx="1"/>
          </p:nvPr>
        </p:nvSpPr>
        <p:spPr/>
        <p:txBody>
          <a:bodyPr/>
          <a:lstStyle/>
          <a:p>
            <a:endParaRPr kumimoji="1" lang="en-US" altLang="zh-CN" dirty="0"/>
          </a:p>
          <a:p>
            <a:r>
              <a:rPr kumimoji="1" lang="zh-CN" altLang="en-US" dirty="0"/>
              <a:t>选研究</a:t>
            </a:r>
            <a:r>
              <a:rPr kumimoji="1" lang="zh-CN" altLang="en-US" sz="2800" dirty="0">
                <a:solidFill>
                  <a:schemeClr val="tx1"/>
                </a:solidFill>
                <a:latin typeface="SimHei" panose="02010609060101010101" pitchFamily="49" charset="-122"/>
                <a:ea typeface="SimHei" panose="02010609060101010101" pitchFamily="49" charset="-122"/>
              </a:rPr>
              <a:t>领域</a:t>
            </a:r>
            <a:r>
              <a:rPr kumimoji="1" lang="zh-CN" altLang="en-US" dirty="0"/>
              <a:t>（选题）</a:t>
            </a:r>
            <a:endParaRPr kumimoji="1" lang="en-US" altLang="zh-CN" dirty="0"/>
          </a:p>
          <a:p>
            <a:r>
              <a:rPr kumimoji="1" lang="zh-CN" altLang="en-US" dirty="0"/>
              <a:t>上手了解该</a:t>
            </a:r>
            <a:r>
              <a:rPr kumimoji="1" lang="zh-CN" altLang="en-US" sz="2800" dirty="0">
                <a:solidFill>
                  <a:schemeClr val="tx1"/>
                </a:solidFill>
                <a:latin typeface="SimHei" panose="02010609060101010101" pitchFamily="49" charset="-122"/>
                <a:ea typeface="SimHei" panose="02010609060101010101" pitchFamily="49" charset="-122"/>
              </a:rPr>
              <a:t>领域，并选择一方向</a:t>
            </a:r>
            <a:r>
              <a:rPr kumimoji="1" lang="zh-CN" altLang="en-US" dirty="0"/>
              <a:t>（调研研究目的）</a:t>
            </a:r>
            <a:endParaRPr kumimoji="1" lang="en-US" altLang="zh-CN" dirty="0"/>
          </a:p>
          <a:p>
            <a:r>
              <a:rPr kumimoji="1" lang="zh-CN" altLang="en-US" sz="2800" dirty="0">
                <a:solidFill>
                  <a:schemeClr val="tx1"/>
                </a:solidFill>
                <a:latin typeface="SimHei" panose="02010609060101010101" pitchFamily="49" charset="-122"/>
                <a:ea typeface="SimHei" panose="02010609060101010101" pitchFamily="49" charset="-122"/>
              </a:rPr>
              <a:t>通读论文，理清该方向论文的脉络（理论积累）</a:t>
            </a:r>
          </a:p>
          <a:p>
            <a:r>
              <a:rPr kumimoji="1" lang="zh-CN" altLang="en-US" sz="2800" dirty="0">
                <a:solidFill>
                  <a:schemeClr val="tx1"/>
                </a:solidFill>
                <a:latin typeface="SimHei" panose="02010609060101010101" pitchFamily="49" charset="-122"/>
                <a:ea typeface="SimHei" panose="02010609060101010101" pitchFamily="49" charset="-122"/>
              </a:rPr>
              <a:t>精读相关的论文、初步试验（发现现象与思考科学问题）</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想法与实验迭代（设计与完善解决方法）</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论文写作</a:t>
            </a:r>
          </a:p>
          <a:p>
            <a:endParaRPr kumimoji="1" lang="zh-CN" altLang="en-US" sz="2800" dirty="0">
              <a:solidFill>
                <a:schemeClr val="tx1"/>
              </a:solidFill>
              <a:latin typeface="SimHei" panose="02010609060101010101" pitchFamily="49" charset="-122"/>
              <a:ea typeface="SimHei" panose="02010609060101010101" pitchFamily="49" charset="-122"/>
            </a:endParaRPr>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6323492D-16DB-1A51-DB4E-94A19FFF9C20}"/>
              </a:ext>
            </a:extLst>
          </p:cNvPr>
          <p:cNvSpPr>
            <a:spLocks noGrp="1"/>
          </p:cNvSpPr>
          <p:nvPr>
            <p:ph type="sldNum" sz="quarter" idx="12"/>
          </p:nvPr>
        </p:nvSpPr>
        <p:spPr/>
        <p:txBody>
          <a:bodyPr/>
          <a:lstStyle/>
          <a:p>
            <a:pPr algn="r"/>
            <a:fld id="{CBD803B2-A378-42BD-B5EC-F7748F169FE0}" type="slidenum">
              <a:rPr lang="en-US" altLang="zh-CN" smtClean="0"/>
              <a:t>23</a:t>
            </a:fld>
            <a:endParaRPr lang="zh-CN" altLang="en-US" dirty="0"/>
          </a:p>
        </p:txBody>
      </p:sp>
    </p:spTree>
    <p:extLst>
      <p:ext uri="{BB962C8B-B14F-4D97-AF65-F5344CB8AC3E}">
        <p14:creationId xmlns:p14="http://schemas.microsoft.com/office/powerpoint/2010/main" val="157784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BF37C-5C88-38BA-F6A8-355C23413973}"/>
              </a:ext>
            </a:extLst>
          </p:cNvPr>
          <p:cNvSpPr>
            <a:spLocks noGrp="1"/>
          </p:cNvSpPr>
          <p:nvPr>
            <p:ph type="title"/>
          </p:nvPr>
        </p:nvSpPr>
        <p:spPr/>
        <p:txBody>
          <a:bodyPr/>
          <a:lstStyle/>
          <a:p>
            <a:r>
              <a:rPr kumimoji="1" lang="zh-CN" altLang="en-US" dirty="0"/>
              <a:t>科研攻略大纲</a:t>
            </a:r>
          </a:p>
        </p:txBody>
      </p:sp>
      <p:sp>
        <p:nvSpPr>
          <p:cNvPr id="3" name="内容占位符 2">
            <a:extLst>
              <a:ext uri="{FF2B5EF4-FFF2-40B4-BE49-F238E27FC236}">
                <a16:creationId xmlns:a16="http://schemas.microsoft.com/office/drawing/2014/main" id="{08134CA6-5E53-2568-7362-58AFAEDDDE34}"/>
              </a:ext>
            </a:extLst>
          </p:cNvPr>
          <p:cNvSpPr>
            <a:spLocks noGrp="1"/>
          </p:cNvSpPr>
          <p:nvPr>
            <p:ph idx="1"/>
          </p:nvPr>
        </p:nvSpPr>
        <p:spPr/>
        <p:txBody>
          <a:bodyPr/>
          <a:lstStyle/>
          <a:p>
            <a:endParaRPr kumimoji="1" lang="en-US" altLang="zh-CN" dirty="0"/>
          </a:p>
          <a:p>
            <a:r>
              <a:rPr kumimoji="1" lang="zh-CN" altLang="en-US" dirty="0">
                <a:solidFill>
                  <a:srgbClr val="FF0000"/>
                </a:solidFill>
              </a:rPr>
              <a:t>选研究</a:t>
            </a:r>
            <a:r>
              <a:rPr kumimoji="1" lang="zh-CN" altLang="en-US" sz="2800" dirty="0">
                <a:solidFill>
                  <a:srgbClr val="FF0000"/>
                </a:solidFill>
                <a:latin typeface="SimHei" panose="02010609060101010101" pitchFamily="49" charset="-122"/>
                <a:ea typeface="SimHei" panose="02010609060101010101" pitchFamily="49" charset="-122"/>
              </a:rPr>
              <a:t>领域</a:t>
            </a:r>
            <a:r>
              <a:rPr kumimoji="1" lang="zh-CN" altLang="en-US" dirty="0">
                <a:solidFill>
                  <a:srgbClr val="FF0000"/>
                </a:solidFill>
              </a:rPr>
              <a:t>（选题）</a:t>
            </a:r>
            <a:endParaRPr kumimoji="1" lang="en-US" altLang="zh-CN" dirty="0">
              <a:solidFill>
                <a:srgbClr val="FF0000"/>
              </a:solidFill>
            </a:endParaRPr>
          </a:p>
          <a:p>
            <a:r>
              <a:rPr kumimoji="1" lang="zh-CN" altLang="en-US" dirty="0"/>
              <a:t>上手了解该</a:t>
            </a:r>
            <a:r>
              <a:rPr kumimoji="1" lang="zh-CN" altLang="en-US" sz="2800" dirty="0">
                <a:solidFill>
                  <a:schemeClr val="tx1"/>
                </a:solidFill>
                <a:latin typeface="SimHei" panose="02010609060101010101" pitchFamily="49" charset="-122"/>
                <a:ea typeface="SimHei" panose="02010609060101010101" pitchFamily="49" charset="-122"/>
              </a:rPr>
              <a:t>领域，并选择一方向</a:t>
            </a:r>
            <a:r>
              <a:rPr kumimoji="1" lang="zh-CN" altLang="en-US" dirty="0"/>
              <a:t>（调研研究目的）</a:t>
            </a:r>
            <a:endParaRPr kumimoji="1" lang="en-US" altLang="zh-CN" dirty="0"/>
          </a:p>
          <a:p>
            <a:r>
              <a:rPr kumimoji="1" lang="zh-CN" altLang="en-US" sz="2800" dirty="0">
                <a:solidFill>
                  <a:schemeClr val="tx1"/>
                </a:solidFill>
                <a:latin typeface="SimHei" panose="02010609060101010101" pitchFamily="49" charset="-122"/>
                <a:ea typeface="SimHei" panose="02010609060101010101" pitchFamily="49" charset="-122"/>
              </a:rPr>
              <a:t>通读论文，理清该方向论文的脉络（理论积累）</a:t>
            </a:r>
          </a:p>
          <a:p>
            <a:r>
              <a:rPr kumimoji="1" lang="zh-CN" altLang="en-US" sz="2800" dirty="0">
                <a:solidFill>
                  <a:schemeClr val="tx1"/>
                </a:solidFill>
                <a:latin typeface="SimHei" panose="02010609060101010101" pitchFamily="49" charset="-122"/>
                <a:ea typeface="SimHei" panose="02010609060101010101" pitchFamily="49" charset="-122"/>
              </a:rPr>
              <a:t>精读相关的论文、初步试验（发现现象与思考科学问题）</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想法与实验迭代（设计与完善解决方法）</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论文写作</a:t>
            </a:r>
          </a:p>
          <a:p>
            <a:endParaRPr kumimoji="1" lang="zh-CN" altLang="en-US" sz="2800" dirty="0">
              <a:solidFill>
                <a:schemeClr val="tx1"/>
              </a:solidFill>
              <a:latin typeface="SimHei" panose="02010609060101010101" pitchFamily="49" charset="-122"/>
              <a:ea typeface="SimHei" panose="02010609060101010101" pitchFamily="49" charset="-122"/>
            </a:endParaRPr>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6323492D-16DB-1A51-DB4E-94A19FFF9C20}"/>
              </a:ext>
            </a:extLst>
          </p:cNvPr>
          <p:cNvSpPr>
            <a:spLocks noGrp="1"/>
          </p:cNvSpPr>
          <p:nvPr>
            <p:ph type="sldNum" sz="quarter" idx="12"/>
          </p:nvPr>
        </p:nvSpPr>
        <p:spPr/>
        <p:txBody>
          <a:bodyPr/>
          <a:lstStyle/>
          <a:p>
            <a:pPr algn="r"/>
            <a:fld id="{CBD803B2-A378-42BD-B5EC-F7748F169FE0}" type="slidenum">
              <a:rPr lang="en-US" altLang="zh-CN" smtClean="0"/>
              <a:t>24</a:t>
            </a:fld>
            <a:endParaRPr lang="zh-CN" altLang="en-US" dirty="0"/>
          </a:p>
        </p:txBody>
      </p:sp>
    </p:spTree>
    <p:extLst>
      <p:ext uri="{BB962C8B-B14F-4D97-AF65-F5344CB8AC3E}">
        <p14:creationId xmlns:p14="http://schemas.microsoft.com/office/powerpoint/2010/main" val="4216630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学术研究过程——选题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科研选题的意义</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选题能够决定科技论文的价值和效用</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选题可以规划文章的方向、角度和规模，弥补知识储备的不足</a:t>
            </a:r>
          </a:p>
          <a:p>
            <a:pPr lvl="1">
              <a:lnSpc>
                <a:spcPct val="205000"/>
              </a:lnSpc>
            </a:pPr>
            <a:r>
              <a:rPr lang="en-US" altLang="zh-CN" dirty="0">
                <a:solidFill>
                  <a:schemeClr val="accent1">
                    <a:lumMod val="50000"/>
                  </a:schemeClr>
                </a:solidFill>
              </a:rPr>
              <a:t>合适的选题可以保证写作的顺利进行，提高科研能力</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25</a:t>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学术研究过程——选题</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科研选题的基本要求</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选择本学科亟待解决的课题</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选择本学科处于前沿位置的课题</a:t>
            </a:r>
          </a:p>
          <a:p>
            <a:pPr lvl="1">
              <a:lnSpc>
                <a:spcPct val="205000"/>
              </a:lnSpc>
            </a:pPr>
            <a:r>
              <a:rPr lang="en-US" altLang="zh-CN" dirty="0">
                <a:solidFill>
                  <a:schemeClr val="accent1">
                    <a:lumMod val="50000"/>
                  </a:schemeClr>
                </a:solidFill>
              </a:rPr>
              <a:t>选择预想获得理想效果的课题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26</a:t>
            </a:fld>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学术研究过程——选题</a:t>
            </a:r>
          </a:p>
        </p:txBody>
      </p:sp>
      <p:sp>
        <p:nvSpPr>
          <p:cNvPr id="3" name="内容占位符 2"/>
          <p:cNvSpPr>
            <a:spLocks noGrp="1"/>
          </p:cNvSpPr>
          <p:nvPr>
            <p:ph idx="1"/>
          </p:nvPr>
        </p:nvSpPr>
        <p:spPr>
          <a:xfrm>
            <a:off x="479376" y="908720"/>
            <a:ext cx="10873208" cy="5472608"/>
          </a:xfrm>
        </p:spPr>
        <p:txBody>
          <a:bodyPr>
            <a:normAutofit lnSpcReduction="100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科研选题的课题来源</a:t>
            </a:r>
            <a:endParaRPr lang="en-US" altLang="zh-CN" b="0" dirty="0">
              <a:latin typeface="Times New Roman" panose="02020603050405020304" pitchFamily="18" charset="0"/>
              <a:ea typeface="+mj-ea"/>
              <a:cs typeface="Times New Roman" panose="02020603050405020304" pitchFamily="18" charset="0"/>
            </a:endParaRPr>
          </a:p>
          <a:p>
            <a:pPr marL="457200" lvl="1" indent="0">
              <a:lnSpc>
                <a:spcPct val="205000"/>
              </a:lnSpc>
              <a:spcAft>
                <a:spcPts val="0"/>
              </a:spcAft>
              <a:buNone/>
            </a:pPr>
            <a:r>
              <a:rPr lang="zh-CN" altLang="en-US" b="0" dirty="0">
                <a:solidFill>
                  <a:srgbClr val="C00000"/>
                </a:solidFill>
                <a:latin typeface="Times New Roman" panose="02020603050405020304" pitchFamily="18" charset="0"/>
                <a:ea typeface="+mj-ea"/>
                <a:cs typeface="Times New Roman" panose="02020603050405020304" pitchFamily="18" charset="0"/>
              </a:rPr>
              <a:t>（</a:t>
            </a:r>
            <a:r>
              <a:rPr lang="en-US" altLang="zh-CN" b="0" dirty="0">
                <a:solidFill>
                  <a:srgbClr val="C00000"/>
                </a:solidFill>
                <a:latin typeface="Times New Roman" panose="02020603050405020304" pitchFamily="18" charset="0"/>
                <a:ea typeface="+mj-ea"/>
                <a:cs typeface="Times New Roman" panose="02020603050405020304" pitchFamily="18" charset="0"/>
              </a:rPr>
              <a:t>Top</a:t>
            </a:r>
            <a:r>
              <a:rPr lang="zh-CN" altLang="en-US" b="0" dirty="0">
                <a:solidFill>
                  <a:srgbClr val="C00000"/>
                </a:solidFill>
                <a:latin typeface="Times New Roman" panose="02020603050405020304" pitchFamily="18" charset="0"/>
                <a:ea typeface="+mj-ea"/>
                <a:cs typeface="Times New Roman" panose="02020603050405020304" pitchFamily="18" charset="0"/>
              </a:rPr>
              <a:t>）你的导师</a:t>
            </a:r>
            <a:endParaRPr lang="en-US" altLang="zh-CN" b="0" dirty="0">
              <a:solidFill>
                <a:srgbClr val="C00000"/>
              </a:solidFill>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bg1">
                    <a:lumMod val="75000"/>
                  </a:schemeClr>
                </a:solidFill>
                <a:latin typeface="Times New Roman" panose="02020603050405020304" pitchFamily="18" charset="0"/>
                <a:ea typeface="+mj-ea"/>
                <a:cs typeface="Times New Roman" panose="02020603050405020304" pitchFamily="18" charset="0"/>
              </a:rPr>
              <a:t>国家课题（纵向课题）</a:t>
            </a:r>
            <a:endParaRPr lang="en-US" altLang="zh-CN" b="0" dirty="0">
              <a:solidFill>
                <a:schemeClr val="bg1">
                  <a:lumMod val="75000"/>
                </a:schemeClr>
              </a:solidFill>
              <a:latin typeface="Times New Roman" panose="02020603050405020304" pitchFamily="18" charset="0"/>
              <a:ea typeface="+mj-ea"/>
              <a:cs typeface="Times New Roman" panose="02020603050405020304" pitchFamily="18" charset="0"/>
            </a:endParaRPr>
          </a:p>
          <a:p>
            <a:pPr lvl="1">
              <a:lnSpc>
                <a:spcPct val="205000"/>
              </a:lnSpc>
            </a:pPr>
            <a:r>
              <a:rPr lang="en-US" altLang="zh-CN" dirty="0">
                <a:solidFill>
                  <a:schemeClr val="bg1">
                    <a:lumMod val="75000"/>
                  </a:schemeClr>
                </a:solidFill>
              </a:rPr>
              <a:t>部委及省市级课题（纵向课题）</a:t>
            </a:r>
          </a:p>
          <a:p>
            <a:pPr lvl="1">
              <a:lnSpc>
                <a:spcPct val="205000"/>
              </a:lnSpc>
            </a:pPr>
            <a:r>
              <a:rPr lang="en-US" altLang="zh-CN" dirty="0">
                <a:solidFill>
                  <a:schemeClr val="bg1">
                    <a:lumMod val="75000"/>
                  </a:schemeClr>
                </a:solidFill>
              </a:rPr>
              <a:t>外单位委托课题，所谓的</a:t>
            </a:r>
            <a:r>
              <a:rPr lang="zh-CN" altLang="en-US" dirty="0">
                <a:solidFill>
                  <a:schemeClr val="bg1">
                    <a:lumMod val="75000"/>
                  </a:schemeClr>
                </a:solidFill>
              </a:rPr>
              <a:t>“</a:t>
            </a:r>
            <a:r>
              <a:rPr lang="en-US" altLang="zh-CN" dirty="0">
                <a:solidFill>
                  <a:schemeClr val="bg1">
                    <a:lumMod val="75000"/>
                  </a:schemeClr>
                </a:solidFill>
              </a:rPr>
              <a:t>横向课题</a:t>
            </a:r>
            <a:r>
              <a:rPr lang="zh-CN" altLang="en-US" dirty="0">
                <a:solidFill>
                  <a:schemeClr val="bg1">
                    <a:lumMod val="75000"/>
                  </a:schemeClr>
                </a:solidFill>
              </a:rPr>
              <a:t>”</a:t>
            </a:r>
            <a:endParaRPr lang="en-US" altLang="zh-CN" dirty="0">
              <a:solidFill>
                <a:schemeClr val="bg1">
                  <a:lumMod val="75000"/>
                </a:schemeClr>
              </a:solidFill>
            </a:endParaRPr>
          </a:p>
          <a:p>
            <a:pPr lvl="1">
              <a:lnSpc>
                <a:spcPct val="205000"/>
              </a:lnSpc>
            </a:pPr>
            <a:r>
              <a:rPr lang="en-US" altLang="zh-CN" dirty="0">
                <a:solidFill>
                  <a:schemeClr val="bg1">
                    <a:lumMod val="75000"/>
                  </a:schemeClr>
                </a:solidFill>
              </a:rPr>
              <a:t>本单位需要开发的新产品课题 </a:t>
            </a:r>
          </a:p>
          <a:p>
            <a:pPr marL="457200" lvl="1" indent="0">
              <a:lnSpc>
                <a:spcPct val="205000"/>
              </a:lnSpc>
              <a:buNone/>
            </a:pPr>
            <a:r>
              <a:rPr lang="zh-CN" altLang="en-US" dirty="0">
                <a:solidFill>
                  <a:srgbClr val="C00000"/>
                </a:solidFill>
              </a:rPr>
              <a:t>自选课题</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27</a:t>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学术研究过程——选题</a:t>
            </a:r>
          </a:p>
        </p:txBody>
      </p:sp>
      <p:sp>
        <p:nvSpPr>
          <p:cNvPr id="3" name="内容占位符 2"/>
          <p:cNvSpPr>
            <a:spLocks noGrp="1"/>
          </p:cNvSpPr>
          <p:nvPr>
            <p:ph idx="1"/>
          </p:nvPr>
        </p:nvSpPr>
        <p:spPr>
          <a:xfrm>
            <a:off x="479376" y="908720"/>
            <a:ext cx="10873208" cy="5472608"/>
          </a:xfrm>
        </p:spPr>
        <p:txBody>
          <a:bodyPr>
            <a:normAutofit/>
          </a:bodyPr>
          <a:lstStyle/>
          <a:p>
            <a:pPr>
              <a:lnSpc>
                <a:spcPct val="185000"/>
              </a:lnSpc>
              <a:spcBef>
                <a:spcPts val="0"/>
              </a:spcBef>
              <a:spcAft>
                <a:spcPts val="0"/>
              </a:spcAft>
            </a:pPr>
            <a:r>
              <a:rPr lang="zh-CN" altLang="en-US" dirty="0">
                <a:ea typeface="+mj-ea"/>
                <a:cs typeface="Times New Roman" panose="02020603050405020304" pitchFamily="18" charset="0"/>
              </a:rPr>
              <a:t>自主</a:t>
            </a:r>
            <a:r>
              <a:rPr lang="zh-CN" altLang="en-US" b="0" dirty="0">
                <a:latin typeface="Times New Roman" panose="02020603050405020304" pitchFamily="18" charset="0"/>
                <a:ea typeface="+mj-ea"/>
                <a:cs typeface="Times New Roman" panose="02020603050405020304" pitchFamily="18" charset="0"/>
              </a:rPr>
              <a:t>选定研究领域</a:t>
            </a:r>
          </a:p>
          <a:p>
            <a:pPr lvl="1">
              <a:lnSpc>
                <a:spcPct val="18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浏览捕捉法</a:t>
            </a:r>
          </a:p>
          <a:p>
            <a:pPr lvl="2">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将通过阅读所得到的方方面面的内容，进行分类、排列、组合，从中寻找</a:t>
            </a:r>
            <a:r>
              <a:rPr lang="zh-CN" altLang="en-US" b="0" dirty="0">
                <a:solidFill>
                  <a:schemeClr val="tx1"/>
                </a:solidFill>
                <a:latin typeface="Times New Roman" panose="02020603050405020304" pitchFamily="18" charset="0"/>
                <a:ea typeface="+mj-ea"/>
                <a:cs typeface="Times New Roman" panose="02020603050405020304" pitchFamily="18" charset="0"/>
              </a:rPr>
              <a:t>感兴趣的</a:t>
            </a:r>
            <a:r>
              <a:rPr lang="en-US" altLang="zh-CN" b="0" dirty="0" err="1">
                <a:solidFill>
                  <a:schemeClr val="tx1"/>
                </a:solidFill>
                <a:latin typeface="Times New Roman" panose="02020603050405020304" pitchFamily="18" charset="0"/>
                <a:ea typeface="+mj-ea"/>
                <a:cs typeface="Times New Roman" panose="02020603050405020304" pitchFamily="18" charset="0"/>
              </a:rPr>
              <a:t>问题</a:t>
            </a:r>
            <a:r>
              <a:rPr lang="zh-CN" altLang="en-US" b="0" dirty="0">
                <a:solidFill>
                  <a:schemeClr val="tx1"/>
                </a:solidFill>
                <a:latin typeface="Times New Roman" panose="02020603050405020304" pitchFamily="18" charset="0"/>
                <a:ea typeface="+mj-ea"/>
                <a:cs typeface="Times New Roman" panose="02020603050405020304" pitchFamily="18" charset="0"/>
              </a:rPr>
              <a:t>。找到合适的研究方向：</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方向是热门的、研究多的</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方向是新兴的、未饱和的</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方向是好研究的，符合实验室方向的</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marL="1371600" lvl="3" indent="0">
              <a:lnSpc>
                <a:spcPct val="185000"/>
              </a:lnSpc>
              <a:spcAft>
                <a:spcPts val="0"/>
              </a:spcAft>
              <a:buNone/>
            </a:pP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1">
              <a:lnSpc>
                <a:spcPct val="205000"/>
              </a:lnSpc>
            </a:pPr>
            <a:endParaRPr lang="en-US" altLang="zh-CN" b="0" dirty="0">
              <a:solidFill>
                <a:schemeClr val="tx1"/>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28</a:t>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学术研究过程——选题</a:t>
            </a:r>
          </a:p>
        </p:txBody>
      </p:sp>
      <p:sp>
        <p:nvSpPr>
          <p:cNvPr id="3" name="内容占位符 2"/>
          <p:cNvSpPr>
            <a:spLocks noGrp="1"/>
          </p:cNvSpPr>
          <p:nvPr>
            <p:ph idx="1"/>
          </p:nvPr>
        </p:nvSpPr>
        <p:spPr>
          <a:xfrm>
            <a:off x="479376" y="908720"/>
            <a:ext cx="10873208" cy="5472608"/>
          </a:xfrm>
        </p:spPr>
        <p:txBody>
          <a:bodyPr>
            <a:normAutofit/>
          </a:bodyPr>
          <a:lstStyle/>
          <a:p>
            <a:pPr>
              <a:lnSpc>
                <a:spcPct val="18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自主选定研究领域</a:t>
            </a: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追溯验证法</a:t>
            </a:r>
          </a:p>
          <a:p>
            <a:pPr lvl="2">
              <a:lnSpc>
                <a:spcPct val="20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即先有拟想，然后通过阅读资料加以验证来确定选题的方法。将自己在研究中的体会与资料分别加以比较，找出</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想法</a:t>
            </a:r>
            <a:r>
              <a:rPr lang="en-US" altLang="zh-CN" b="0" dirty="0" err="1">
                <a:solidFill>
                  <a:schemeClr val="tx1"/>
                </a:solidFill>
                <a:latin typeface="Times New Roman" panose="02020603050405020304" pitchFamily="18" charset="0"/>
                <a:ea typeface="+mj-ea"/>
                <a:cs typeface="Times New Roman" panose="02020603050405020304" pitchFamily="18" charset="0"/>
              </a:rPr>
              <a:t>和资料是基本一致的</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想法</a:t>
            </a:r>
            <a:r>
              <a:rPr lang="en-US" altLang="zh-CN" b="0" dirty="0" err="1">
                <a:solidFill>
                  <a:schemeClr val="tx1"/>
                </a:solidFill>
                <a:latin typeface="Times New Roman" panose="02020603050405020304" pitchFamily="18" charset="0"/>
                <a:ea typeface="+mj-ea"/>
                <a:cs typeface="Times New Roman" panose="02020603050405020304" pitchFamily="18" charset="0"/>
              </a:rPr>
              <a:t>虽然资料已有，但自己对此有不同看法</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想法</a:t>
            </a:r>
            <a:r>
              <a:rPr lang="en-US" altLang="zh-CN" b="0" dirty="0" err="1">
                <a:solidFill>
                  <a:schemeClr val="tx1"/>
                </a:solidFill>
                <a:latin typeface="Times New Roman" panose="02020603050405020304" pitchFamily="18" charset="0"/>
                <a:ea typeface="+mj-ea"/>
                <a:cs typeface="Times New Roman" panose="02020603050405020304" pitchFamily="18" charset="0"/>
              </a:rPr>
              <a:t>是在资料基础上的深化和发挥等</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3">
              <a:lnSpc>
                <a:spcPct val="18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哪些</a:t>
            </a:r>
            <a:r>
              <a:rPr lang="zh-CN" altLang="en-US" b="0" dirty="0">
                <a:solidFill>
                  <a:schemeClr val="tx1"/>
                </a:solidFill>
                <a:latin typeface="Times New Roman" panose="02020603050405020304" pitchFamily="18" charset="0"/>
                <a:ea typeface="+mj-ea"/>
                <a:cs typeface="Times New Roman" panose="02020603050405020304" pitchFamily="18" charset="0"/>
              </a:rPr>
              <a:t>想法</a:t>
            </a:r>
            <a:r>
              <a:rPr lang="en-US" altLang="zh-CN" b="0" dirty="0" err="1">
                <a:solidFill>
                  <a:schemeClr val="tx1"/>
                </a:solidFill>
                <a:latin typeface="Times New Roman" panose="02020603050405020304" pitchFamily="18" charset="0"/>
                <a:ea typeface="+mj-ea"/>
                <a:cs typeface="Times New Roman" panose="02020603050405020304" pitchFamily="18" charset="0"/>
              </a:rPr>
              <a:t>在资料中没有或部分没有</a:t>
            </a:r>
            <a:r>
              <a:rPr lang="en-US" altLang="zh-CN" b="0" dirty="0">
                <a:solidFill>
                  <a:schemeClr val="tx1"/>
                </a:solidFill>
                <a:latin typeface="Times New Roman" panose="02020603050405020304" pitchFamily="18" charset="0"/>
                <a:ea typeface="+mj-ea"/>
                <a:cs typeface="Times New Roman" panose="02020603050405020304" pitchFamily="18" charset="0"/>
              </a:rPr>
              <a:t>；</a:t>
            </a:r>
          </a:p>
          <a:p>
            <a:pPr lvl="2">
              <a:lnSpc>
                <a:spcPct val="205000"/>
              </a:lnSpc>
              <a:spcAft>
                <a:spcPts val="0"/>
              </a:spcAft>
            </a:pPr>
            <a:endParaRPr lang="en-US" altLang="zh-CN" b="0" dirty="0">
              <a:solidFill>
                <a:schemeClr val="tx1"/>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29</a:t>
            </a:fld>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3" name="内容占位符 2"/>
          <p:cNvSpPr>
            <a:spLocks noGrp="1"/>
          </p:cNvSpPr>
          <p:nvPr>
            <p:ph idx="1"/>
          </p:nvPr>
        </p:nvSpPr>
        <p:spPr>
          <a:xfrm>
            <a:off x="479376" y="908720"/>
            <a:ext cx="10873208" cy="5472608"/>
          </a:xfrm>
        </p:spPr>
        <p:txBody>
          <a:bodyPr>
            <a:normAutofit/>
          </a:bodyPr>
          <a:lstStyle/>
          <a:p>
            <a:pPr>
              <a:lnSpc>
                <a:spcPct val="175000"/>
              </a:lnSpc>
              <a:spcBef>
                <a:spcPts val="0"/>
              </a:spcBef>
              <a:spcAft>
                <a:spcPts val="0"/>
              </a:spcAft>
            </a:pPr>
            <a:r>
              <a:rPr lang="en-US" altLang="zh-CN" b="0" dirty="0">
                <a:latin typeface="Times New Roman" panose="02020603050405020304" pitchFamily="18" charset="0"/>
                <a:ea typeface="+mj-ea"/>
                <a:cs typeface="Times New Roman" panose="02020603050405020304" pitchFamily="18" charset="0"/>
              </a:rPr>
              <a:t>LaTex</a:t>
            </a:r>
            <a:r>
              <a:rPr lang="zh-CN" altLang="en-US" b="0" dirty="0">
                <a:latin typeface="Times New Roman" panose="02020603050405020304" pitchFamily="18" charset="0"/>
                <a:ea typeface="+mj-ea"/>
                <a:cs typeface="Times New Roman" panose="02020603050405020304" pitchFamily="18" charset="0"/>
              </a:rPr>
              <a:t>排版的优势</a:t>
            </a:r>
            <a:endParaRPr lang="en-US" altLang="zh-CN" b="0" dirty="0">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国际权威学术机构定制排版格式</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符号公式随心所欲</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方便调整格式、减少重复操作</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简便的参考文献插入方式</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标准统一格式兼容</a:t>
            </a:r>
          </a:p>
          <a:p>
            <a:pPr lvl="1">
              <a:lnSpc>
                <a:spcPct val="17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模块化的写作方式</a:t>
            </a: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75000"/>
              </a:lnSpc>
              <a:spcAft>
                <a:spcPts val="0"/>
              </a:spcAft>
            </a:pPr>
            <a:endParaRPr lang="en-US" altLang="zh-CN" dirty="0">
              <a:latin typeface="+mj-ea"/>
              <a:ea typeface="+mj-ea"/>
            </a:endParaRPr>
          </a:p>
          <a:p>
            <a:pPr lvl="1"/>
            <a:endParaRPr lang="en-US" alt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a:t>
            </a:fld>
            <a:endParaRPr lang="zh-CN" altLang="en-US" dirty="0"/>
          </a:p>
        </p:txBody>
      </p:sp>
      <p:sp>
        <p:nvSpPr>
          <p:cNvPr id="6" name="矩形 5"/>
          <p:cNvSpPr/>
          <p:nvPr/>
        </p:nvSpPr>
        <p:spPr>
          <a:xfrm>
            <a:off x="28952" y="6474274"/>
            <a:ext cx="5407249" cy="338554"/>
          </a:xfrm>
          <a:prstGeom prst="rect">
            <a:avLst/>
          </a:prstGeom>
        </p:spPr>
        <p:txBody>
          <a:bodyPr wrap="none">
            <a:spAutoFit/>
          </a:bodyPr>
          <a:lstStyle/>
          <a:p>
            <a:r>
              <a:rPr lang="en-US" altLang="zh-CN" sz="1600" dirty="0"/>
              <a:t>*</a:t>
            </a:r>
            <a:r>
              <a:rPr lang="zh-CN" altLang="en-US" sz="1600" dirty="0"/>
              <a:t>本课件部分内容来源自：https://mmlab-iie.github.io/course/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2AE9D-E21C-42CF-71C1-5ACCCB55998E}"/>
              </a:ext>
            </a:extLst>
          </p:cNvPr>
          <p:cNvSpPr>
            <a:spLocks noGrp="1"/>
          </p:cNvSpPr>
          <p:nvPr>
            <p:ph type="title"/>
          </p:nvPr>
        </p:nvSpPr>
        <p:spPr/>
        <p:txBody>
          <a:bodyPr/>
          <a:lstStyle/>
          <a:p>
            <a:r>
              <a:rPr lang="en-US" altLang="zh-CN" dirty="0"/>
              <a:t> </a:t>
            </a:r>
            <a:r>
              <a:rPr lang="zh-CN" altLang="en-US" dirty="0"/>
              <a:t>学术研究过程——选题</a:t>
            </a:r>
            <a:endParaRPr kumimoji="1" lang="zh-CN" altLang="en-US" dirty="0"/>
          </a:p>
        </p:txBody>
      </p:sp>
      <p:pic>
        <p:nvPicPr>
          <p:cNvPr id="6" name="内容占位符 5">
            <a:extLst>
              <a:ext uri="{FF2B5EF4-FFF2-40B4-BE49-F238E27FC236}">
                <a16:creationId xmlns:a16="http://schemas.microsoft.com/office/drawing/2014/main" id="{AB441511-FB6A-3A21-04DC-FCA178EA748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0006" r="53137"/>
          <a:stretch/>
        </p:blipFill>
        <p:spPr>
          <a:xfrm>
            <a:off x="2576578" y="1114601"/>
            <a:ext cx="7038844" cy="5631852"/>
          </a:xfrm>
        </p:spPr>
      </p:pic>
      <p:sp>
        <p:nvSpPr>
          <p:cNvPr id="4" name="灯片编号占位符 3">
            <a:extLst>
              <a:ext uri="{FF2B5EF4-FFF2-40B4-BE49-F238E27FC236}">
                <a16:creationId xmlns:a16="http://schemas.microsoft.com/office/drawing/2014/main" id="{2DBCD109-30DB-5A39-6194-6C9092A5A4F2}"/>
              </a:ext>
            </a:extLst>
          </p:cNvPr>
          <p:cNvSpPr>
            <a:spLocks noGrp="1"/>
          </p:cNvSpPr>
          <p:nvPr>
            <p:ph type="sldNum" sz="quarter" idx="12"/>
          </p:nvPr>
        </p:nvSpPr>
        <p:spPr/>
        <p:txBody>
          <a:bodyPr/>
          <a:lstStyle/>
          <a:p>
            <a:pPr algn="r"/>
            <a:fld id="{CBD803B2-A378-42BD-B5EC-F7748F169FE0}" type="slidenum">
              <a:rPr lang="en-US" altLang="zh-CN" smtClean="0"/>
              <a:t>30</a:t>
            </a:fld>
            <a:endParaRPr lang="zh-CN" altLang="en-US" dirty="0"/>
          </a:p>
        </p:txBody>
      </p:sp>
    </p:spTree>
    <p:extLst>
      <p:ext uri="{BB962C8B-B14F-4D97-AF65-F5344CB8AC3E}">
        <p14:creationId xmlns:p14="http://schemas.microsoft.com/office/powerpoint/2010/main" val="23015446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31</a:t>
            </a:fld>
            <a:endParaRPr lang="zh-CN" altLang="en-US" dirty="0"/>
          </a:p>
        </p:txBody>
      </p:sp>
      <p:grpSp>
        <p:nvGrpSpPr>
          <p:cNvPr id="10" name="组合 9"/>
          <p:cNvGrpSpPr/>
          <p:nvPr/>
        </p:nvGrpSpPr>
        <p:grpSpPr>
          <a:xfrm>
            <a:off x="1199515" y="1719580"/>
            <a:ext cx="9431655" cy="4671695"/>
            <a:chOff x="1889" y="2708"/>
            <a:chExt cx="14853"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6" name="云形标注 5"/>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187" y="3699"/>
              <a:ext cx="4608" cy="1307"/>
            </a:xfrm>
            <a:prstGeom prst="rect">
              <a:avLst/>
            </a:prstGeom>
            <a:noFill/>
          </p:spPr>
          <p:txBody>
            <a:bodyPr wrap="none" rtlCol="0">
              <a:spAutoFit/>
            </a:bodyPr>
            <a:lstStyle/>
            <a:p>
              <a:r>
                <a:rPr lang="zh-CN" altLang="en-US" sz="2400">
                  <a:solidFill>
                    <a:schemeClr val="accent1">
                      <a:lumMod val="50000"/>
                    </a:schemeClr>
                  </a:solidFill>
                  <a:latin typeface="黑体" panose="02010609060101010101" pitchFamily="49" charset="-122"/>
                  <a:ea typeface="黑体" panose="02010609060101010101" pitchFamily="49" charset="-122"/>
                </a:rPr>
                <a:t>你知道还有什么</a:t>
              </a:r>
            </a:p>
            <a:p>
              <a:r>
                <a:rPr lang="zh-CN" altLang="en-US" sz="2400">
                  <a:solidFill>
                    <a:schemeClr val="accent1">
                      <a:lumMod val="50000"/>
                    </a:schemeClr>
                  </a:solidFill>
                  <a:latin typeface="黑体" panose="02010609060101010101" pitchFamily="49" charset="-122"/>
                  <a:ea typeface="黑体" panose="02010609060101010101" pitchFamily="49" charset="-122"/>
                </a:rPr>
                <a:t>科学论文选题方法？</a:t>
              </a:r>
            </a:p>
          </p:txBody>
        </p:sp>
        <p:sp>
          <p:nvSpPr>
            <p:cNvPr id="8" name="云形标注 7"/>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57" y="3699"/>
              <a:ext cx="3648" cy="1307"/>
            </a:xfrm>
            <a:prstGeom prst="rect">
              <a:avLst/>
            </a:prstGeom>
            <a:noFill/>
          </p:spPr>
          <p:txBody>
            <a:bodyPr wrap="none" rtlCol="0">
              <a:spAutoFit/>
            </a:bodyPr>
            <a:lstStyle/>
            <a:p>
              <a:r>
                <a:rPr lang="zh-CN" altLang="en-US" sz="2400">
                  <a:solidFill>
                    <a:schemeClr val="accent1">
                      <a:lumMod val="50000"/>
                    </a:schemeClr>
                  </a:solidFill>
                  <a:latin typeface="黑体" panose="02010609060101010101" pitchFamily="49" charset="-122"/>
                  <a:ea typeface="黑体" panose="02010609060101010101" pitchFamily="49" charset="-122"/>
                </a:rPr>
                <a:t>你知道还有什么</a:t>
              </a:r>
            </a:p>
            <a:p>
              <a:r>
                <a:rPr lang="zh-CN" altLang="en-US" sz="2400">
                  <a:solidFill>
                    <a:schemeClr val="accent1">
                      <a:lumMod val="50000"/>
                    </a:schemeClr>
                  </a:solidFill>
                  <a:latin typeface="黑体" panose="02010609060101010101" pitchFamily="49" charset="-122"/>
                  <a:ea typeface="黑体" panose="02010609060101010101" pitchFamily="49" charset="-122"/>
                </a:rPr>
                <a:t>其他课题来源？</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学术研究过程——理论储备</a:t>
            </a:r>
          </a:p>
        </p:txBody>
      </p:sp>
      <p:sp>
        <p:nvSpPr>
          <p:cNvPr id="3" name="内容占位符 2"/>
          <p:cNvSpPr>
            <a:spLocks noGrp="1"/>
          </p:cNvSpPr>
          <p:nvPr>
            <p:ph idx="1"/>
          </p:nvPr>
        </p:nvSpPr>
        <p:spPr>
          <a:xfrm>
            <a:off x="479376" y="908720"/>
            <a:ext cx="10873208" cy="5472608"/>
          </a:xfrm>
        </p:spPr>
        <p:txBody>
          <a:bodyPr>
            <a:normAutofit/>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理论储备</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选好了论文的</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研究领域</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后，必须进行理论准备，否则积累资料、形成论点和论据都会迷失方向。论文撰写前的理论准备是积累资料的向导，是形成论点和论据的必要条件。</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32</a:t>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学术研究过程——理论储备</a:t>
            </a:r>
          </a:p>
        </p:txBody>
      </p:sp>
      <p:sp>
        <p:nvSpPr>
          <p:cNvPr id="3" name="内容占位符 2"/>
          <p:cNvSpPr>
            <a:spLocks noGrp="1"/>
          </p:cNvSpPr>
          <p:nvPr>
            <p:ph idx="1"/>
          </p:nvPr>
        </p:nvSpPr>
        <p:spPr>
          <a:xfrm>
            <a:off x="479376" y="908720"/>
            <a:ext cx="10873208" cy="5472608"/>
          </a:xfrm>
        </p:spPr>
        <p:txBody>
          <a:bodyPr>
            <a:normAutofit fontScale="97500"/>
          </a:bodyPr>
          <a:lstStyle/>
          <a:p>
            <a:pPr>
              <a:lnSpc>
                <a:spcPct val="205000"/>
              </a:lnSpc>
              <a:spcBef>
                <a:spcPts val="0"/>
              </a:spcBef>
              <a:spcAft>
                <a:spcPts val="0"/>
              </a:spcAft>
            </a:pPr>
            <a:r>
              <a:rPr lang="zh-CN" altLang="en-US" b="0" dirty="0">
                <a:latin typeface="Times New Roman" panose="02020603050405020304" pitchFamily="18" charset="0"/>
                <a:ea typeface="+mj-ea"/>
                <a:cs typeface="Times New Roman" panose="02020603050405020304" pitchFamily="18" charset="0"/>
              </a:rPr>
              <a:t>积累资料</a:t>
            </a:r>
            <a:endParaRPr lang="en-US" altLang="zh-CN" b="0" dirty="0">
              <a:latin typeface="Times New Roman" panose="02020603050405020304" pitchFamily="18" charset="0"/>
              <a:ea typeface="+mj-ea"/>
              <a:cs typeface="Times New Roman" panose="02020603050405020304" pitchFamily="18" charset="0"/>
            </a:endParaRPr>
          </a:p>
          <a:p>
            <a:pPr lvl="1">
              <a:lnSpc>
                <a:spcPct val="20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大量论文，师生讨论，组会讨论</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p>
          <a:p>
            <a:pPr lvl="1">
              <a:lnSpc>
                <a:spcPct val="20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国内外对有关该课题学术研究的最新动态；</a:t>
            </a:r>
          </a:p>
          <a:p>
            <a:pPr lvl="0">
              <a:lnSpc>
                <a:spcPct val="205000"/>
              </a:lnSpc>
              <a:spcAft>
                <a:spcPts val="0"/>
              </a:spcAft>
            </a:pPr>
            <a:r>
              <a:rPr lang="en-US" altLang="zh-CN" b="0" dirty="0" err="1">
                <a:solidFill>
                  <a:schemeClr val="tx1"/>
                </a:solidFill>
                <a:latin typeface="黑体" panose="02010609060101010101" pitchFamily="49" charset="-122"/>
                <a:ea typeface="黑体" panose="02010609060101010101" pitchFamily="49" charset="-122"/>
                <a:cs typeface="Times New Roman" panose="02020603050405020304" pitchFamily="18" charset="0"/>
              </a:rPr>
              <a:t>积累的资料要满足适用性、全面性、真实性、新颖性、典型性的要求</a:t>
            </a:r>
            <a:r>
              <a:rPr lang="en-US" altLang="zh-CN" b="0" dirty="0">
                <a:solidFill>
                  <a:schemeClr val="tx1"/>
                </a:solidFill>
                <a:latin typeface="黑体" panose="02010609060101010101" pitchFamily="49" charset="-122"/>
                <a:ea typeface="黑体" panose="02010609060101010101" pitchFamily="49" charset="-122"/>
                <a:cs typeface="Times New Roman" panose="02020603050405020304" pitchFamily="18" charset="0"/>
              </a:rPr>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33</a:t>
            </a:fld>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CBF37C-5C88-38BA-F6A8-355C23413973}"/>
              </a:ext>
            </a:extLst>
          </p:cNvPr>
          <p:cNvSpPr>
            <a:spLocks noGrp="1"/>
          </p:cNvSpPr>
          <p:nvPr>
            <p:ph type="title"/>
          </p:nvPr>
        </p:nvSpPr>
        <p:spPr/>
        <p:txBody>
          <a:bodyPr/>
          <a:lstStyle/>
          <a:p>
            <a:r>
              <a:rPr kumimoji="1" lang="zh-CN" altLang="en-US" dirty="0"/>
              <a:t>科研攻略大纲</a:t>
            </a:r>
          </a:p>
        </p:txBody>
      </p:sp>
      <p:sp>
        <p:nvSpPr>
          <p:cNvPr id="3" name="内容占位符 2">
            <a:extLst>
              <a:ext uri="{FF2B5EF4-FFF2-40B4-BE49-F238E27FC236}">
                <a16:creationId xmlns:a16="http://schemas.microsoft.com/office/drawing/2014/main" id="{08134CA6-5E53-2568-7362-58AFAEDDDE34}"/>
              </a:ext>
            </a:extLst>
          </p:cNvPr>
          <p:cNvSpPr>
            <a:spLocks noGrp="1"/>
          </p:cNvSpPr>
          <p:nvPr>
            <p:ph idx="1"/>
          </p:nvPr>
        </p:nvSpPr>
        <p:spPr>
          <a:xfrm>
            <a:off x="479376" y="908720"/>
            <a:ext cx="11600184" cy="5328592"/>
          </a:xfrm>
        </p:spPr>
        <p:txBody>
          <a:bodyPr>
            <a:normAutofit/>
          </a:bodyPr>
          <a:lstStyle/>
          <a:p>
            <a:endParaRPr kumimoji="1" lang="en-US" altLang="zh-CN" dirty="0"/>
          </a:p>
          <a:p>
            <a:r>
              <a:rPr kumimoji="1" lang="zh-CN" altLang="en-US" dirty="0"/>
              <a:t>选研究</a:t>
            </a:r>
            <a:r>
              <a:rPr kumimoji="1" lang="zh-CN" altLang="en-US" sz="2800" dirty="0">
                <a:solidFill>
                  <a:schemeClr val="tx1"/>
                </a:solidFill>
                <a:latin typeface="SimHei" panose="02010609060101010101" pitchFamily="49" charset="-122"/>
                <a:ea typeface="SimHei" panose="02010609060101010101" pitchFamily="49" charset="-122"/>
              </a:rPr>
              <a:t>领域</a:t>
            </a:r>
            <a:r>
              <a:rPr kumimoji="1" lang="zh-CN" altLang="en-US" dirty="0"/>
              <a:t>（选题）</a:t>
            </a:r>
            <a:endParaRPr kumimoji="1" lang="en-US" altLang="zh-CN" dirty="0"/>
          </a:p>
          <a:p>
            <a:r>
              <a:rPr kumimoji="1" lang="zh-CN" altLang="en-US" dirty="0">
                <a:solidFill>
                  <a:srgbClr val="C00000"/>
                </a:solidFill>
              </a:rPr>
              <a:t>上手了解</a:t>
            </a:r>
            <a:r>
              <a:rPr kumimoji="1" lang="zh-CN" altLang="en-US" dirty="0"/>
              <a:t>该</a:t>
            </a:r>
            <a:r>
              <a:rPr kumimoji="1" lang="zh-CN" altLang="en-US" sz="2800" dirty="0">
                <a:solidFill>
                  <a:schemeClr val="tx1"/>
                </a:solidFill>
                <a:latin typeface="SimHei" panose="02010609060101010101" pitchFamily="49" charset="-122"/>
                <a:ea typeface="SimHei" panose="02010609060101010101" pitchFamily="49" charset="-122"/>
              </a:rPr>
              <a:t>领域，并选择一方向</a:t>
            </a:r>
            <a:r>
              <a:rPr kumimoji="1" lang="zh-CN" altLang="en-US" dirty="0"/>
              <a:t>（理解研究目的）</a:t>
            </a:r>
            <a:endParaRPr kumimoji="1" lang="en-US" altLang="zh-CN" dirty="0"/>
          </a:p>
          <a:p>
            <a:r>
              <a:rPr kumimoji="1" lang="zh-CN" altLang="en-US" sz="2800" dirty="0">
                <a:solidFill>
                  <a:srgbClr val="C00000"/>
                </a:solidFill>
                <a:latin typeface="SimHei" panose="02010609060101010101" pitchFamily="49" charset="-122"/>
                <a:ea typeface="SimHei" panose="02010609060101010101" pitchFamily="49" charset="-122"/>
              </a:rPr>
              <a:t>通读论文</a:t>
            </a:r>
            <a:r>
              <a:rPr kumimoji="1" lang="zh-CN" altLang="en-US" sz="2800" dirty="0">
                <a:solidFill>
                  <a:schemeClr val="tx1"/>
                </a:solidFill>
                <a:latin typeface="SimHei" panose="02010609060101010101" pitchFamily="49" charset="-122"/>
                <a:ea typeface="SimHei" panose="02010609060101010101" pitchFamily="49" charset="-122"/>
              </a:rPr>
              <a:t>理清该方向论文的脉络（理论积累）</a:t>
            </a:r>
          </a:p>
          <a:p>
            <a:r>
              <a:rPr kumimoji="1" lang="zh-CN" altLang="en-US" sz="2800" dirty="0">
                <a:solidFill>
                  <a:srgbClr val="C00000"/>
                </a:solidFill>
                <a:latin typeface="SimHei" panose="02010609060101010101" pitchFamily="49" charset="-122"/>
                <a:ea typeface="SimHei" panose="02010609060101010101" pitchFamily="49" charset="-122"/>
              </a:rPr>
              <a:t>精读相关的论文</a:t>
            </a:r>
            <a:r>
              <a:rPr kumimoji="1" lang="zh-CN" altLang="en-US" sz="2800" dirty="0">
                <a:solidFill>
                  <a:schemeClr val="tx1"/>
                </a:solidFill>
                <a:latin typeface="SimHei" panose="02010609060101010101" pitchFamily="49" charset="-122"/>
                <a:ea typeface="SimHei" panose="02010609060101010101" pitchFamily="49" charset="-122"/>
              </a:rPr>
              <a:t>、初步试验（发现现象与思考科学问题）</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想法与实验迭代（设计解决方法）</a:t>
            </a:r>
            <a:endParaRPr kumimoji="1" lang="en-US" altLang="zh-CN" sz="2800" dirty="0">
              <a:solidFill>
                <a:schemeClr val="tx1"/>
              </a:solidFill>
              <a:latin typeface="SimHei" panose="02010609060101010101" pitchFamily="49" charset="-122"/>
              <a:ea typeface="SimHei" panose="02010609060101010101" pitchFamily="49" charset="-122"/>
            </a:endParaRPr>
          </a:p>
          <a:p>
            <a:r>
              <a:rPr kumimoji="1" lang="zh-CN" altLang="en-US" sz="2800" dirty="0">
                <a:solidFill>
                  <a:schemeClr val="tx1"/>
                </a:solidFill>
                <a:latin typeface="SimHei" panose="02010609060101010101" pitchFamily="49" charset="-122"/>
                <a:ea typeface="SimHei" panose="02010609060101010101" pitchFamily="49" charset="-122"/>
              </a:rPr>
              <a:t>论文写作</a:t>
            </a:r>
          </a:p>
          <a:p>
            <a:endParaRPr kumimoji="1" lang="zh-CN" altLang="en-US" sz="2800" dirty="0">
              <a:solidFill>
                <a:schemeClr val="tx1"/>
              </a:solidFill>
              <a:latin typeface="SimHei" panose="02010609060101010101" pitchFamily="49" charset="-122"/>
              <a:ea typeface="SimHei" panose="02010609060101010101" pitchFamily="49" charset="-122"/>
            </a:endParaRPr>
          </a:p>
          <a:p>
            <a:endParaRPr kumimoji="1" lang="en-US" altLang="zh-CN" dirty="0"/>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6323492D-16DB-1A51-DB4E-94A19FFF9C20}"/>
              </a:ext>
            </a:extLst>
          </p:cNvPr>
          <p:cNvSpPr>
            <a:spLocks noGrp="1"/>
          </p:cNvSpPr>
          <p:nvPr>
            <p:ph type="sldNum" sz="quarter" idx="12"/>
          </p:nvPr>
        </p:nvSpPr>
        <p:spPr/>
        <p:txBody>
          <a:bodyPr/>
          <a:lstStyle/>
          <a:p>
            <a:pPr algn="r"/>
            <a:fld id="{CBD803B2-A378-42BD-B5EC-F7748F169FE0}" type="slidenum">
              <a:rPr lang="en-US" altLang="zh-CN" smtClean="0"/>
              <a:t>34</a:t>
            </a:fld>
            <a:endParaRPr lang="zh-CN" altLang="en-US" dirty="0"/>
          </a:p>
        </p:txBody>
      </p:sp>
    </p:spTree>
    <p:extLst>
      <p:ext uri="{BB962C8B-B14F-4D97-AF65-F5344CB8AC3E}">
        <p14:creationId xmlns:p14="http://schemas.microsoft.com/office/powerpoint/2010/main" val="2879549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75000"/>
              </a:lnSpc>
              <a:spcAft>
                <a:spcPts val="0"/>
              </a:spcAft>
            </a:pPr>
            <a:r>
              <a:rPr lang="en-US" altLang="zh-CN" b="0" dirty="0" err="1">
                <a:latin typeface="Times New Roman" panose="02020603050405020304" pitchFamily="18" charset="0"/>
                <a:ea typeface="+mj-ea"/>
                <a:cs typeface="Times New Roman" panose="02020603050405020304" pitchFamily="18" charset="0"/>
              </a:rPr>
              <a:t>收集</a:t>
            </a:r>
            <a:r>
              <a:rPr lang="zh-CN" altLang="en-US" dirty="0"/>
              <a:t>文献</a:t>
            </a:r>
            <a:r>
              <a:rPr lang="en-US" altLang="zh-CN" b="0" dirty="0" err="1">
                <a:latin typeface="Times New Roman" panose="02020603050405020304" pitchFamily="18" charset="0"/>
                <a:ea typeface="+mj-ea"/>
                <a:cs typeface="Times New Roman" panose="02020603050405020304" pitchFamily="18" charset="0"/>
              </a:rPr>
              <a:t>贯穿研究的全过程</a:t>
            </a:r>
            <a:endParaRPr lang="en-US" altLang="zh-CN" b="0" dirty="0">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首先</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文献</a:t>
            </a: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提供了选题的依据</a:t>
            </a:r>
            <a:r>
              <a:rPr lang="zh-CN" altLang="en-US" b="0" dirty="0" err="1">
                <a:solidFill>
                  <a:schemeClr val="accent1">
                    <a:lumMod val="50000"/>
                  </a:schemeClr>
                </a:solidFill>
                <a:latin typeface="Times New Roman" panose="02020603050405020304" pitchFamily="18" charset="0"/>
                <a:ea typeface="+mj-ea"/>
                <a:cs typeface="Times New Roman" panose="02020603050405020304" pitchFamily="18" charset="0"/>
              </a:rPr>
              <a:t>。</a:t>
            </a: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其次，当研究课题确定后，还必须围绕选题广泛地查阅</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文献</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这是在继承前人研究成果基础上创新的起点，关系到研究的速度、质量以及能否出成果</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t>
            </a:r>
          </a:p>
          <a:p>
            <a:pPr lvl="1">
              <a:lnSpc>
                <a:spcPct val="175000"/>
              </a:lnSpc>
              <a:spcAft>
                <a:spcPts val="0"/>
              </a:spcAft>
            </a:pPr>
            <a:r>
              <a:rPr lang="en-US" altLang="zh-CN" b="0" dirty="0" err="1">
                <a:solidFill>
                  <a:schemeClr val="accent1">
                    <a:lumMod val="50000"/>
                  </a:schemeClr>
                </a:solidFill>
                <a:latin typeface="Times New Roman" panose="02020603050405020304" pitchFamily="18" charset="0"/>
                <a:ea typeface="+mj-ea"/>
                <a:cs typeface="Times New Roman" panose="02020603050405020304" pitchFamily="18" charset="0"/>
              </a:rPr>
              <a:t>最后，可以帮助研究人员全面正确地掌握所要研究问题的情况，为所研究的问题提供科学的论证依据和研究方法，避免重复劳动，提高科学研究的效益。</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35</a:t>
            </a:fld>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a:lnSpc>
                <a:spcPct val="175000"/>
              </a:lnSpc>
              <a:spcAft>
                <a:spcPts val="0"/>
              </a:spcAft>
            </a:pPr>
            <a:r>
              <a:rPr lang="zh-CN" altLang="en-US" b="0" dirty="0">
                <a:latin typeface="Times New Roman" panose="02020603050405020304" pitchFamily="18" charset="0"/>
                <a:ea typeface="+mj-ea"/>
                <a:cs typeface="Times New Roman" panose="02020603050405020304" pitchFamily="18" charset="0"/>
              </a:rPr>
              <a:t>文献在课题研究中的应用</a:t>
            </a:r>
            <a:endParaRPr lang="en-US" altLang="zh-CN" b="0" dirty="0" err="1">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zh-CN" altLang="en-US" b="0" dirty="0" err="1">
                <a:solidFill>
                  <a:schemeClr val="accent1">
                    <a:lumMod val="50000"/>
                  </a:schemeClr>
                </a:solidFill>
                <a:latin typeface="Times New Roman" panose="02020603050405020304" pitchFamily="18" charset="0"/>
                <a:ea typeface="+mj-ea"/>
                <a:cs typeface="Times New Roman" panose="02020603050405020304" pitchFamily="18" charset="0"/>
              </a:rPr>
              <a:t>在选题、论证阶段的应用</a:t>
            </a:r>
          </a:p>
          <a:p>
            <a:pPr lvl="2">
              <a:lnSpc>
                <a:spcPct val="175000"/>
              </a:lnSpc>
              <a:spcAft>
                <a:spcPts val="0"/>
              </a:spcAft>
            </a:pPr>
            <a:r>
              <a:rPr lang="zh-CN" altLang="en-US" b="0" dirty="0">
                <a:solidFill>
                  <a:schemeClr val="tx1"/>
                </a:solidFill>
                <a:latin typeface="Times New Roman" panose="02020603050405020304" pitchFamily="18" charset="0"/>
                <a:ea typeface="+mj-ea"/>
                <a:cs typeface="Times New Roman" panose="02020603050405020304" pitchFamily="18" charset="0"/>
              </a:rPr>
              <a:t>借助</a:t>
            </a:r>
            <a:r>
              <a:rPr lang="zh-CN" altLang="en-US" dirty="0"/>
              <a:t>文献</a:t>
            </a:r>
            <a:r>
              <a:rPr lang="zh-CN" altLang="en-US" b="0" dirty="0">
                <a:solidFill>
                  <a:schemeClr val="tx1"/>
                </a:solidFill>
                <a:latin typeface="Times New Roman" panose="02020603050405020304" pitchFamily="18" charset="0"/>
                <a:ea typeface="+mj-ea"/>
                <a:cs typeface="Times New Roman" panose="02020603050405020304" pitchFamily="18" charset="0"/>
              </a:rPr>
              <a:t>可以帮助选准研究课题</a:t>
            </a:r>
          </a:p>
          <a:p>
            <a:pPr lvl="2">
              <a:lnSpc>
                <a:spcPct val="175000"/>
              </a:lnSpc>
              <a:spcAft>
                <a:spcPts val="0"/>
              </a:spcAft>
            </a:pPr>
            <a:r>
              <a:rPr lang="zh-CN" altLang="en-US" b="0" dirty="0">
                <a:solidFill>
                  <a:schemeClr val="tx1"/>
                </a:solidFill>
                <a:latin typeface="Times New Roman" panose="02020603050405020304" pitchFamily="18" charset="0"/>
                <a:ea typeface="+mj-ea"/>
                <a:cs typeface="Times New Roman" panose="02020603050405020304" pitchFamily="18" charset="0"/>
              </a:rPr>
              <a:t>借助</a:t>
            </a:r>
            <a:r>
              <a:rPr lang="zh-CN" altLang="en-US" dirty="0"/>
              <a:t>文献</a:t>
            </a:r>
            <a:r>
              <a:rPr lang="zh-CN" altLang="en-US" b="0" dirty="0">
                <a:solidFill>
                  <a:schemeClr val="tx1"/>
                </a:solidFill>
                <a:latin typeface="Times New Roman" panose="02020603050405020304" pitchFamily="18" charset="0"/>
                <a:ea typeface="+mj-ea"/>
                <a:cs typeface="Times New Roman" panose="02020603050405020304" pitchFamily="18" charset="0"/>
              </a:rPr>
              <a:t>可以为课题的论证提供依据</a:t>
            </a: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在课题实施运行阶段的应用</a:t>
            </a:r>
          </a:p>
          <a:p>
            <a:pPr lvl="2">
              <a:lnSpc>
                <a:spcPct val="17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运用</a:t>
            </a:r>
            <a:r>
              <a:rPr lang="zh-CN" altLang="en-US" dirty="0"/>
              <a:t>文献</a:t>
            </a:r>
            <a:r>
              <a:rPr lang="en-US" altLang="zh-CN" b="0" dirty="0" err="1">
                <a:solidFill>
                  <a:schemeClr val="tx1"/>
                </a:solidFill>
                <a:latin typeface="Times New Roman" panose="02020603050405020304" pitchFamily="18" charset="0"/>
                <a:ea typeface="+mj-ea"/>
                <a:cs typeface="Times New Roman" panose="02020603050405020304" pitchFamily="18" charset="0"/>
              </a:rPr>
              <a:t>可以加快课题研究的进程</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1">
              <a:lnSpc>
                <a:spcPct val="17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在成果撰写、评价和推广阶段的应用</a:t>
            </a:r>
          </a:p>
          <a:p>
            <a:pPr lvl="2">
              <a:lnSpc>
                <a:spcPct val="17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引用</a:t>
            </a:r>
            <a:r>
              <a:rPr lang="zh-CN" altLang="en-US" dirty="0"/>
              <a:t>文献</a:t>
            </a:r>
            <a:r>
              <a:rPr lang="en-US" altLang="zh-CN" b="0" dirty="0" err="1">
                <a:solidFill>
                  <a:schemeClr val="tx1"/>
                </a:solidFill>
                <a:latin typeface="Times New Roman" panose="02020603050405020304" pitchFamily="18" charset="0"/>
                <a:ea typeface="+mj-ea"/>
                <a:cs typeface="Times New Roman" panose="02020603050405020304" pitchFamily="18" charset="0"/>
              </a:rPr>
              <a:t>有助于解释研究成果、撰写研究报告或论文</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2">
              <a:lnSpc>
                <a:spcPct val="175000"/>
              </a:lnSpc>
              <a:spcAft>
                <a:spcPts val="0"/>
              </a:spcAft>
            </a:pPr>
            <a:r>
              <a:rPr lang="en-US" altLang="zh-CN" b="0" dirty="0" err="1">
                <a:solidFill>
                  <a:schemeClr val="tx1"/>
                </a:solidFill>
                <a:latin typeface="Times New Roman" panose="02020603050405020304" pitchFamily="18" charset="0"/>
                <a:ea typeface="+mj-ea"/>
                <a:cs typeface="Times New Roman" panose="02020603050405020304" pitchFamily="18" charset="0"/>
              </a:rPr>
              <a:t>通过</a:t>
            </a:r>
            <a:r>
              <a:rPr lang="zh-CN" altLang="en-US" dirty="0"/>
              <a:t>文献</a:t>
            </a:r>
            <a:r>
              <a:rPr lang="en-US" altLang="zh-CN" b="0" dirty="0" err="1">
                <a:solidFill>
                  <a:schemeClr val="tx1"/>
                </a:solidFill>
                <a:latin typeface="Times New Roman" panose="02020603050405020304" pitchFamily="18" charset="0"/>
                <a:ea typeface="+mj-ea"/>
                <a:cs typeface="Times New Roman" panose="02020603050405020304" pitchFamily="18" charset="0"/>
              </a:rPr>
              <a:t>有助于成果的鉴定、评价和推广</a:t>
            </a:r>
            <a:endParaRPr lang="en-US" altLang="zh-CN" b="0" dirty="0">
              <a:solidFill>
                <a:schemeClr val="tx1"/>
              </a:solidFill>
              <a:latin typeface="Times New Roman" panose="02020603050405020304" pitchFamily="18" charset="0"/>
              <a:ea typeface="+mj-ea"/>
              <a:cs typeface="Times New Roman" panose="02020603050405020304" pitchFamily="18" charset="0"/>
            </a:endParaRPr>
          </a:p>
          <a:p>
            <a:pPr lvl="1"/>
            <a:endParaRPr lang="en-US" altLang="zh-CN" b="0" dirty="0">
              <a:solidFill>
                <a:schemeClr val="tx1"/>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36</a:t>
            </a:fld>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75000"/>
              </a:lnSpc>
              <a:spcAft>
                <a:spcPts val="0"/>
              </a:spcAft>
            </a:pPr>
            <a:r>
              <a:rPr lang="zh-CN" altLang="en-US" dirty="0"/>
              <a:t>文献</a:t>
            </a:r>
            <a:r>
              <a:rPr lang="zh-CN" altLang="en-US" b="0" dirty="0">
                <a:latin typeface="Times New Roman" panose="02020603050405020304" pitchFamily="18" charset="0"/>
                <a:ea typeface="+mj-ea"/>
                <a:cs typeface="Times New Roman" panose="02020603050405020304" pitchFamily="18" charset="0"/>
              </a:rPr>
              <a:t>收集的主要方法</a:t>
            </a:r>
          </a:p>
          <a:p>
            <a:pPr marL="914400" lvl="1" indent="-457200">
              <a:lnSpc>
                <a:spcPct val="175000"/>
              </a:lnSpc>
              <a:spcAft>
                <a:spcPts val="0"/>
              </a:spcAft>
              <a:buAutoNum type="arabicPeriod"/>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通过</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Google</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 </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Scholar</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等学术网站搜索</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看</a:t>
            </a:r>
            <a:r>
              <a:rPr lang="en-US" altLang="zh-CN" b="1" dirty="0">
                <a:solidFill>
                  <a:srgbClr val="FF0000"/>
                </a:solidFill>
                <a:latin typeface="Times New Roman" panose="02020603050405020304" pitchFamily="18" charset="0"/>
                <a:ea typeface="+mj-ea"/>
                <a:cs typeface="Times New Roman" panose="02020603050405020304" pitchFamily="18" charset="0"/>
              </a:rPr>
              <a:t>Survey</a:t>
            </a:r>
            <a:r>
              <a:rPr lang="zh-CN" altLang="en-US" b="1" dirty="0">
                <a:solidFill>
                  <a:srgbClr val="FF0000"/>
                </a:solidFill>
                <a:latin typeface="Times New Roman" panose="02020603050405020304" pitchFamily="18" charset="0"/>
                <a:ea typeface="+mj-ea"/>
                <a:cs typeface="Times New Roman" panose="02020603050405020304" pitchFamily="18" charset="0"/>
              </a:rPr>
              <a:t>论文，顶会</a:t>
            </a:r>
            <a:r>
              <a:rPr lang="en-US" altLang="zh-CN" b="1" dirty="0">
                <a:solidFill>
                  <a:srgbClr val="FF0000"/>
                </a:solidFill>
                <a:latin typeface="Times New Roman" panose="02020603050405020304" pitchFamily="18" charset="0"/>
                <a:ea typeface="+mj-ea"/>
                <a:cs typeface="Times New Roman" panose="02020603050405020304" pitchFamily="18" charset="0"/>
              </a:rPr>
              <a:t>Tutorial</a:t>
            </a: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通过</a:t>
            </a:r>
            <a:r>
              <a:rPr lang="en-US" altLang="zh-CN" b="1" dirty="0">
                <a:solidFill>
                  <a:srgbClr val="FF0000"/>
                </a:solidFill>
                <a:latin typeface="Times New Roman" panose="02020603050405020304" pitchFamily="18" charset="0"/>
                <a:ea typeface="+mj-ea"/>
                <a:cs typeface="Times New Roman" panose="02020603050405020304" pitchFamily="18" charset="0"/>
              </a:rPr>
              <a:t>Citation</a:t>
            </a:r>
            <a:r>
              <a:rPr lang="zh-CN" altLang="en-US" b="1" dirty="0">
                <a:solidFill>
                  <a:srgbClr val="FF0000"/>
                </a:solidFill>
                <a:latin typeface="Times New Roman" panose="02020603050405020304" pitchFamily="18" charset="0"/>
                <a:ea typeface="+mj-ea"/>
                <a:cs typeface="Times New Roman" panose="02020603050405020304" pitchFamily="18" charset="0"/>
              </a:rPr>
              <a:t>搜索</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ea typeface="+mj-ea"/>
                <a:cs typeface="Times New Roman" panose="02020603050405020304" pitchFamily="18" charset="0"/>
              </a:rPr>
              <a:t>利用别人论文汇总的</a:t>
            </a:r>
            <a:r>
              <a:rPr lang="en-US" altLang="zh-CN" b="1" dirty="0" err="1">
                <a:solidFill>
                  <a:srgbClr val="FF0000"/>
                </a:solidFill>
                <a:ea typeface="+mj-ea"/>
                <a:cs typeface="Times New Roman" panose="02020603050405020304" pitchFamily="18" charset="0"/>
              </a:rPr>
              <a:t>Github</a:t>
            </a:r>
            <a:r>
              <a:rPr lang="zh-CN" altLang="en-US" b="1" dirty="0">
                <a:solidFill>
                  <a:srgbClr val="FF0000"/>
                </a:solidFill>
                <a:ea typeface="+mj-ea"/>
                <a:cs typeface="Times New Roman" panose="02020603050405020304" pitchFamily="18" charset="0"/>
              </a:rPr>
              <a:t>仓库</a:t>
            </a:r>
            <a:endParaRPr lang="en-US" altLang="zh-CN" b="1" dirty="0">
              <a:solidFill>
                <a:srgbClr val="FF0000"/>
              </a:solidFill>
              <a:ea typeface="+mj-ea"/>
              <a:cs typeface="Times New Roman" panose="02020603050405020304" pitchFamily="18" charset="0"/>
            </a:endParaRPr>
          </a:p>
          <a:p>
            <a:pPr marL="914400" lvl="1" indent="-457200">
              <a:lnSpc>
                <a:spcPct val="175000"/>
              </a:lnSpc>
              <a:spcAft>
                <a:spcPts val="0"/>
              </a:spcAft>
              <a:buAutoNum type="arabicPeriod"/>
            </a:pPr>
            <a:r>
              <a:rPr lang="zh-CN" altLang="en-US" b="1" dirty="0">
                <a:solidFill>
                  <a:srgbClr val="FF0000"/>
                </a:solidFill>
                <a:latin typeface="Times New Roman" panose="02020603050405020304" pitchFamily="18" charset="0"/>
                <a:ea typeface="+mj-ea"/>
                <a:cs typeface="Times New Roman" panose="02020603050405020304" pitchFamily="18" charset="0"/>
              </a:rPr>
              <a:t>平时关注学术方向的自媒体，在知乎、</a:t>
            </a:r>
            <a:r>
              <a:rPr lang="en-US" altLang="zh-CN" b="1" dirty="0">
                <a:solidFill>
                  <a:srgbClr val="FF0000"/>
                </a:solidFill>
                <a:latin typeface="Times New Roman" panose="02020603050405020304" pitchFamily="18" charset="0"/>
                <a:ea typeface="+mj-ea"/>
                <a:cs typeface="Times New Roman" panose="02020603050405020304" pitchFamily="18" charset="0"/>
              </a:rPr>
              <a:t>B</a:t>
            </a:r>
            <a:r>
              <a:rPr lang="zh-CN" altLang="en-US" b="1" dirty="0">
                <a:solidFill>
                  <a:srgbClr val="FF0000"/>
                </a:solidFill>
                <a:latin typeface="Times New Roman" panose="02020603050405020304" pitchFamily="18" charset="0"/>
                <a:ea typeface="+mj-ea"/>
                <a:cs typeface="Times New Roman" panose="02020603050405020304" pitchFamily="18" charset="0"/>
              </a:rPr>
              <a:t>站、小红书和微信公众号关注论文分享者，完美利用推荐算法</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marL="914400" lvl="1" indent="-457200">
              <a:lnSpc>
                <a:spcPct val="175000"/>
              </a:lnSpc>
              <a:spcAft>
                <a:spcPts val="0"/>
              </a:spcAft>
              <a:buAutoNum type="arabicPeriod"/>
            </a:pPr>
            <a:r>
              <a:rPr lang="zh-CN" altLang="en-US" dirty="0">
                <a:solidFill>
                  <a:schemeClr val="accent1">
                    <a:lumMod val="50000"/>
                  </a:schemeClr>
                </a:solidFill>
                <a:ea typeface="+mj-ea"/>
                <a:cs typeface="Times New Roman" panose="02020603050405020304" pitchFamily="18" charset="0"/>
              </a:rPr>
              <a:t>利用</a:t>
            </a:r>
            <a:r>
              <a:rPr lang="en-US" altLang="zh-CN" dirty="0">
                <a:solidFill>
                  <a:schemeClr val="accent1">
                    <a:lumMod val="50000"/>
                  </a:schemeClr>
                </a:solidFill>
                <a:ea typeface="+mj-ea"/>
                <a:cs typeface="Times New Roman" panose="02020603050405020304" pitchFamily="18" charset="0"/>
              </a:rPr>
              <a:t>AI</a:t>
            </a:r>
            <a:r>
              <a:rPr lang="zh-CN" altLang="en-US" dirty="0">
                <a:solidFill>
                  <a:schemeClr val="accent1">
                    <a:lumMod val="50000"/>
                  </a:schemeClr>
                </a:solidFill>
                <a:ea typeface="+mj-ea"/>
                <a:cs typeface="Times New Roman" panose="02020603050405020304" pitchFamily="18" charset="0"/>
              </a:rPr>
              <a:t>搜索功能</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37</a:t>
            </a:fld>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dirty="0" err="1"/>
              <a:t>如何调研</a:t>
            </a:r>
            <a:r>
              <a:rPr lang="zh-CN" altLang="en-US" dirty="0"/>
              <a:t>论文</a:t>
            </a:r>
            <a:endParaRPr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38</a:t>
            </a:fld>
            <a:endParaRPr lang="zh-CN" altLang="en-US" dirty="0"/>
          </a:p>
        </p:txBody>
      </p:sp>
      <p:sp>
        <p:nvSpPr>
          <p:cNvPr id="6" name="文本框 5"/>
          <p:cNvSpPr txBox="1"/>
          <p:nvPr/>
        </p:nvSpPr>
        <p:spPr>
          <a:xfrm>
            <a:off x="983432" y="1445164"/>
            <a:ext cx="1918970" cy="584835"/>
          </a:xfrm>
          <a:prstGeom prst="rect">
            <a:avLst/>
          </a:prstGeom>
          <a:noFill/>
        </p:spPr>
        <p:txBody>
          <a:bodyPr wrap="square" rtlCol="0" anchor="t">
            <a:sp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入门阶段</a:t>
            </a:r>
          </a:p>
        </p:txBody>
      </p:sp>
      <p:sp>
        <p:nvSpPr>
          <p:cNvPr id="4" name="文本框 3"/>
          <p:cNvSpPr txBox="1"/>
          <p:nvPr/>
        </p:nvSpPr>
        <p:spPr>
          <a:xfrm>
            <a:off x="983432" y="2377902"/>
            <a:ext cx="2743835" cy="583565"/>
          </a:xfrm>
          <a:prstGeom prst="rect">
            <a:avLst/>
          </a:prstGeom>
          <a:noFill/>
        </p:spPr>
        <p:txBody>
          <a:bodyPr wrap="square" rtlCol="0" anchor="t">
            <a:sp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顶端阅读 ✅</a:t>
            </a:r>
          </a:p>
        </p:txBody>
      </p:sp>
      <p:sp>
        <p:nvSpPr>
          <p:cNvPr id="10" name="文本框 9"/>
          <p:cNvSpPr txBox="1"/>
          <p:nvPr/>
        </p:nvSpPr>
        <p:spPr>
          <a:xfrm>
            <a:off x="983432" y="3343814"/>
            <a:ext cx="2066976" cy="2249462"/>
          </a:xfrm>
          <a:prstGeom prst="rect">
            <a:avLst/>
          </a:prstGeom>
          <a:noFill/>
        </p:spPr>
        <p:txBody>
          <a:bodyPr wrap="none" rtlCol="0">
            <a:spAutoFit/>
          </a:bodyPr>
          <a:lstStyle/>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讲座、报告</a:t>
            </a: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会议</a:t>
            </a:r>
            <a:r>
              <a:rPr lang="en-US" altLang="zh-CN" sz="24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Tutorial</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会议</a:t>
            </a:r>
            <a:r>
              <a:rPr lang="en-US" altLang="zh-CN" sz="2400" dirty="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Oral</a:t>
            </a: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知名数据集</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综述论文</a:t>
            </a:r>
          </a:p>
        </p:txBody>
      </p:sp>
      <p:sp>
        <p:nvSpPr>
          <p:cNvPr id="7" name="文本框 2">
            <a:extLst>
              <a:ext uri="{FF2B5EF4-FFF2-40B4-BE49-F238E27FC236}">
                <a16:creationId xmlns:a16="http://schemas.microsoft.com/office/drawing/2014/main" id="{B4DAB5C7-446D-0F3A-95DC-44C91FAD91FA}"/>
              </a:ext>
            </a:extLst>
          </p:cNvPr>
          <p:cNvSpPr txBox="1"/>
          <p:nvPr/>
        </p:nvSpPr>
        <p:spPr>
          <a:xfrm>
            <a:off x="4794885" y="2382790"/>
            <a:ext cx="2743835" cy="58477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海量阅读  ✅</a:t>
            </a:r>
            <a:r>
              <a:rPr lang="en-US" altLang="zh-CN" sz="3200" dirty="0">
                <a:latin typeface="黑体" panose="02010609060101010101" pitchFamily="49" charset="-122"/>
                <a:ea typeface="黑体" panose="02010609060101010101" pitchFamily="49" charset="-122"/>
                <a:cs typeface="黑体" panose="02010609060101010101" pitchFamily="49" charset="-122"/>
              </a:rPr>
              <a:t> </a:t>
            </a:r>
            <a:endParaRPr lang="zh-CN" altLang="en-US" sz="3200" dirty="0">
              <a:latin typeface="黑体" panose="02010609060101010101" pitchFamily="49" charset="-122"/>
              <a:ea typeface="黑体" panose="02010609060101010101" pitchFamily="49" charset="-122"/>
              <a:cs typeface="黑体" panose="02010609060101010101" pitchFamily="49" charset="-122"/>
            </a:endParaRPr>
          </a:p>
        </p:txBody>
      </p:sp>
      <p:sp>
        <p:nvSpPr>
          <p:cNvPr id="8" name="文本框 8">
            <a:extLst>
              <a:ext uri="{FF2B5EF4-FFF2-40B4-BE49-F238E27FC236}">
                <a16:creationId xmlns:a16="http://schemas.microsoft.com/office/drawing/2014/main" id="{120A2086-9417-A8A3-679D-9860A8CAE966}"/>
              </a:ext>
            </a:extLst>
          </p:cNvPr>
          <p:cNvSpPr txBox="1"/>
          <p:nvPr/>
        </p:nvSpPr>
        <p:spPr>
          <a:xfrm>
            <a:off x="4794885" y="3309524"/>
            <a:ext cx="2602230" cy="142049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buFont typeface="Arial" panose="020B0604020202020204" pitchFamily="34" charset="0"/>
              <a:buChar char="•"/>
            </a:pPr>
            <a:r>
              <a:rPr lang="zh-CN" altLang="en-US" sz="2400">
                <a:latin typeface="黑体" panose="02010609060101010101" pitchFamily="49" charset="-122"/>
                <a:ea typeface="黑体" panose="02010609060101010101" pitchFamily="49" charset="-122"/>
                <a:cs typeface="黑体" panose="02010609060101010101" pitchFamily="49" charset="-122"/>
              </a:rPr>
              <a:t>刷</a:t>
            </a:r>
            <a:r>
              <a:rPr lang="zh-CN" altLang="en-US" sz="2400">
                <a:solidFill>
                  <a:schemeClr val="accent6"/>
                </a:solidFill>
                <a:latin typeface="黑体" panose="02010609060101010101" pitchFamily="49" charset="-122"/>
                <a:ea typeface="黑体" panose="02010609060101010101" pitchFamily="49" charset="-122"/>
                <a:cs typeface="黑体" panose="02010609060101010101" pitchFamily="49" charset="-122"/>
              </a:rPr>
              <a:t>顶会</a:t>
            </a:r>
            <a:r>
              <a:rPr lang="zh-CN" altLang="en-US" sz="2400">
                <a:latin typeface="黑体" panose="02010609060101010101" pitchFamily="49" charset="-122"/>
                <a:ea typeface="黑体" panose="02010609060101010101" pitchFamily="49" charset="-122"/>
                <a:cs typeface="黑体" panose="02010609060101010101" pitchFamily="49" charset="-122"/>
              </a:rPr>
              <a:t>期刊</a:t>
            </a:r>
          </a:p>
          <a:p>
            <a:pPr marL="285750" indent="-285750">
              <a:lnSpc>
                <a:spcPct val="120000"/>
              </a:lnSpc>
              <a:buFont typeface="Arial" panose="020B0604020202020204" pitchFamily="34" charset="0"/>
              <a:buChar char="•"/>
            </a:pPr>
            <a:r>
              <a:rPr lang="zh-CN" altLang="en-US" sz="2400">
                <a:latin typeface="黑体" panose="02010609060101010101" pitchFamily="49" charset="-122"/>
                <a:ea typeface="黑体" panose="02010609060101010101" pitchFamily="49" charset="-122"/>
                <a:cs typeface="黑体" panose="02010609060101010101" pitchFamily="49" charset="-122"/>
              </a:rPr>
              <a:t>刷</a:t>
            </a:r>
            <a:r>
              <a:rPr lang="en-US" altLang="zh-CN" sz="2400">
                <a:solidFill>
                  <a:schemeClr val="accent1"/>
                </a:solidFill>
                <a:latin typeface="Times New Roman" panose="02020603050405020304" pitchFamily="18" charset="0"/>
                <a:ea typeface="黑体" panose="02010609060101010101" pitchFamily="49" charset="-122"/>
                <a:cs typeface="Times New Roman" panose="02020603050405020304" pitchFamily="18" charset="0"/>
              </a:rPr>
              <a:t>arxiv</a:t>
            </a:r>
            <a:endParaRPr lang="en-US" altLang="zh-CN" sz="240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20000"/>
              </a:lnSpc>
              <a:buFont typeface="Arial" panose="020B0604020202020204" pitchFamily="34" charset="0"/>
              <a:buChar char="•"/>
            </a:pPr>
            <a:r>
              <a:rPr lang="zh-CN" altLang="en-US" sz="2400">
                <a:latin typeface="黑体" panose="02010609060101010101" pitchFamily="49" charset="-122"/>
                <a:ea typeface="黑体" panose="02010609060101010101" pitchFamily="49" charset="-122"/>
                <a:cs typeface="黑体" panose="02010609060101010101" pitchFamily="49" charset="-122"/>
              </a:rPr>
              <a:t>刷</a:t>
            </a:r>
            <a:r>
              <a:rPr lang="zh-CN" altLang="en-US" sz="2400">
                <a:solidFill>
                  <a:srgbClr val="C00000"/>
                </a:solidFill>
                <a:latin typeface="黑体" panose="02010609060101010101" pitchFamily="49" charset="-122"/>
                <a:ea typeface="黑体" panose="02010609060101010101" pitchFamily="49" charset="-122"/>
                <a:cs typeface="黑体" panose="02010609060101010101" pitchFamily="49" charset="-122"/>
              </a:rPr>
              <a:t>学术自媒体</a:t>
            </a:r>
            <a:r>
              <a:rPr lang="zh-CN" altLang="en-US" sz="2400">
                <a:latin typeface="黑体" panose="02010609060101010101" pitchFamily="49" charset="-122"/>
                <a:ea typeface="黑体" panose="02010609060101010101" pitchFamily="49" charset="-122"/>
                <a:cs typeface="黑体" panose="02010609060101010101" pitchFamily="49" charset="-122"/>
              </a:rPr>
              <a:t>等</a:t>
            </a:r>
          </a:p>
        </p:txBody>
      </p:sp>
      <p:sp>
        <p:nvSpPr>
          <p:cNvPr id="14" name="文本框 13">
            <a:extLst>
              <a:ext uri="{FF2B5EF4-FFF2-40B4-BE49-F238E27FC236}">
                <a16:creationId xmlns:a16="http://schemas.microsoft.com/office/drawing/2014/main" id="{81B160DC-8C42-495C-642E-76B62D5B4BAB}"/>
              </a:ext>
            </a:extLst>
          </p:cNvPr>
          <p:cNvSpPr txBox="1"/>
          <p:nvPr/>
        </p:nvSpPr>
        <p:spPr>
          <a:xfrm>
            <a:off x="4794885" y="1418964"/>
            <a:ext cx="1918970" cy="584775"/>
          </a:xfrm>
          <a:prstGeom prst="rect">
            <a:avLst/>
          </a:prstGeom>
          <a:noFill/>
        </p:spPr>
        <p:txBody>
          <a:bodyPr wrap="square" rtlCol="0" anchor="t">
            <a:sp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精通阶段</a:t>
            </a:r>
          </a:p>
        </p:txBody>
      </p:sp>
      <p:sp>
        <p:nvSpPr>
          <p:cNvPr id="3" name="文本框 2">
            <a:extLst>
              <a:ext uri="{FF2B5EF4-FFF2-40B4-BE49-F238E27FC236}">
                <a16:creationId xmlns:a16="http://schemas.microsoft.com/office/drawing/2014/main" id="{B6E8411D-FEC4-576D-9481-19B09EC364E9}"/>
              </a:ext>
            </a:extLst>
          </p:cNvPr>
          <p:cNvSpPr txBox="1"/>
          <p:nvPr/>
        </p:nvSpPr>
        <p:spPr>
          <a:xfrm>
            <a:off x="8324365" y="2382790"/>
            <a:ext cx="2743835" cy="58477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精细阅读  ✅</a:t>
            </a:r>
            <a:r>
              <a:rPr lang="en-US" altLang="zh-CN" sz="3200" dirty="0">
                <a:latin typeface="黑体" panose="02010609060101010101" pitchFamily="49" charset="-122"/>
                <a:ea typeface="黑体" panose="02010609060101010101" pitchFamily="49" charset="-122"/>
                <a:cs typeface="黑体" panose="02010609060101010101" pitchFamily="49" charset="-122"/>
              </a:rPr>
              <a:t> </a:t>
            </a:r>
            <a:endParaRPr lang="zh-CN" altLang="en-US" sz="3200" dirty="0">
              <a:latin typeface="黑体" panose="02010609060101010101" pitchFamily="49" charset="-122"/>
              <a:ea typeface="黑体" panose="02010609060101010101" pitchFamily="49" charset="-122"/>
              <a:cs typeface="黑体" panose="02010609060101010101" pitchFamily="49" charset="-122"/>
            </a:endParaRPr>
          </a:p>
        </p:txBody>
      </p:sp>
      <p:sp>
        <p:nvSpPr>
          <p:cNvPr id="9" name="文本框 8">
            <a:extLst>
              <a:ext uri="{FF2B5EF4-FFF2-40B4-BE49-F238E27FC236}">
                <a16:creationId xmlns:a16="http://schemas.microsoft.com/office/drawing/2014/main" id="{AB5C056D-5AF1-BF4F-4DBE-821C7FE3F342}"/>
              </a:ext>
            </a:extLst>
          </p:cNvPr>
          <p:cNvSpPr txBox="1"/>
          <p:nvPr/>
        </p:nvSpPr>
        <p:spPr>
          <a:xfrm>
            <a:off x="8324365" y="3309524"/>
            <a:ext cx="2932213" cy="136306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根据</a:t>
            </a:r>
            <a:r>
              <a:rPr lang="en-US" altLang="zh-CN" sz="2400" dirty="0">
                <a:solidFill>
                  <a:schemeClr val="accent1">
                    <a:lumMod val="60000"/>
                    <a:lumOff val="40000"/>
                  </a:schemeClr>
                </a:solidFill>
                <a:latin typeface="Times New Roman" panose="02020603050405020304" pitchFamily="18" charset="0"/>
                <a:ea typeface="黑体" panose="02010609060101010101" pitchFamily="49" charset="-122"/>
                <a:cs typeface="Times New Roman" panose="02020603050405020304" pitchFamily="18" charset="0"/>
              </a:rPr>
              <a:t>citation</a:t>
            </a:r>
            <a:r>
              <a:rPr lang="zh-CN" altLang="en-US" sz="2400" dirty="0">
                <a:latin typeface="黑体" panose="02010609060101010101" pitchFamily="49" charset="-122"/>
                <a:ea typeface="黑体" panose="02010609060101010101" pitchFamily="49" charset="-122"/>
                <a:cs typeface="黑体" panose="02010609060101010101" pitchFamily="49" charset="-122"/>
              </a:rPr>
              <a:t>找论文</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精细读</a:t>
            </a:r>
            <a:r>
              <a:rPr lang="zh-CN" altLang="en-US" sz="2400" dirty="0">
                <a:solidFill>
                  <a:schemeClr val="accent1">
                    <a:lumMod val="60000"/>
                    <a:lumOff val="40000"/>
                  </a:schemeClr>
                </a:solidFill>
                <a:latin typeface="黑体" panose="02010609060101010101" pitchFamily="49" charset="-122"/>
                <a:ea typeface="黑体" panose="02010609060101010101" pitchFamily="49" charset="-122"/>
                <a:cs typeface="黑体" panose="02010609060101010101" pitchFamily="49" charset="-122"/>
              </a:rPr>
              <a:t>相关论文</a:t>
            </a:r>
            <a:endParaRPr lang="en-US" altLang="zh-CN" sz="2400" dirty="0">
              <a:solidFill>
                <a:schemeClr val="accent1">
                  <a:lumMod val="60000"/>
                  <a:lumOff val="40000"/>
                </a:schemeClr>
              </a:solidFill>
              <a:latin typeface="黑体" panose="02010609060101010101" pitchFamily="49" charset="-122"/>
              <a:ea typeface="黑体" panose="02010609060101010101" pitchFamily="49" charset="-122"/>
              <a:cs typeface="黑体" panose="02010609060101010101" pitchFamily="49" charset="-122"/>
            </a:endParaRPr>
          </a:p>
          <a:p>
            <a:pPr marL="285750" indent="-28575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cs typeface="黑体" panose="02010609060101010101" pitchFamily="49" charset="-122"/>
              </a:rPr>
              <a:t>结合</a:t>
            </a:r>
            <a:r>
              <a:rPr lang="zh-CN" altLang="en-US" sz="2400" dirty="0">
                <a:solidFill>
                  <a:schemeClr val="accent1">
                    <a:lumMod val="60000"/>
                    <a:lumOff val="40000"/>
                  </a:schemeClr>
                </a:solidFill>
                <a:latin typeface="黑体" panose="02010609060101010101" pitchFamily="49" charset="-122"/>
                <a:ea typeface="黑体" panose="02010609060101010101" pitchFamily="49" charset="-122"/>
                <a:cs typeface="黑体" panose="02010609060101010101" pitchFamily="49" charset="-122"/>
              </a:rPr>
              <a:t>代码</a:t>
            </a:r>
            <a:r>
              <a:rPr lang="zh-CN" altLang="en-US" sz="2400" dirty="0">
                <a:latin typeface="黑体" panose="02010609060101010101" pitchFamily="49" charset="-122"/>
                <a:ea typeface="黑体" panose="02010609060101010101" pitchFamily="49" charset="-122"/>
                <a:cs typeface="黑体" panose="02010609060101010101" pitchFamily="49" charset="-122"/>
              </a:rPr>
              <a:t>读论文</a:t>
            </a:r>
          </a:p>
        </p:txBody>
      </p:sp>
      <p:sp>
        <p:nvSpPr>
          <p:cNvPr id="12" name="文本框 11">
            <a:extLst>
              <a:ext uri="{FF2B5EF4-FFF2-40B4-BE49-F238E27FC236}">
                <a16:creationId xmlns:a16="http://schemas.microsoft.com/office/drawing/2014/main" id="{915583AE-B0FD-455A-DB81-49379BE54A99}"/>
              </a:ext>
            </a:extLst>
          </p:cNvPr>
          <p:cNvSpPr txBox="1"/>
          <p:nvPr/>
        </p:nvSpPr>
        <p:spPr>
          <a:xfrm>
            <a:off x="8324365" y="1418964"/>
            <a:ext cx="1918970" cy="584775"/>
          </a:xfrm>
          <a:prstGeom prst="rect">
            <a:avLst/>
          </a:prstGeom>
          <a:noFill/>
        </p:spPr>
        <p:txBody>
          <a:bodyPr wrap="square" rtlCol="0" anchor="t">
            <a:spAutoFit/>
          </a:bodyPr>
          <a:lstStyle/>
          <a:p>
            <a:r>
              <a:rPr lang="zh-CN" altLang="en-US" sz="3200" dirty="0">
                <a:latin typeface="黑体" panose="02010609060101010101" pitchFamily="49" charset="-122"/>
                <a:ea typeface="黑体" panose="02010609060101010101" pitchFamily="49" charset="-122"/>
                <a:cs typeface="黑体" panose="02010609060101010101" pitchFamily="49" charset="-122"/>
              </a:rPr>
              <a:t>专研阶段</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学术研究必备技能——资料收集</a:t>
            </a:r>
            <a:endParaRPr 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39</a:t>
            </a:fld>
            <a:endParaRPr lang="zh-CN" altLang="en-US" dirty="0"/>
          </a:p>
        </p:txBody>
      </p:sp>
      <p:sp>
        <p:nvSpPr>
          <p:cNvPr id="14" name="文本框 13"/>
          <p:cNvSpPr txBox="1"/>
          <p:nvPr/>
        </p:nvSpPr>
        <p:spPr>
          <a:xfrm>
            <a:off x="119380" y="6423660"/>
            <a:ext cx="7504683" cy="369332"/>
          </a:xfrm>
          <a:prstGeom prst="rect">
            <a:avLst/>
          </a:prstGeom>
          <a:noFill/>
        </p:spPr>
        <p:txBody>
          <a:bodyPr wrap="none" rtlCol="0">
            <a:spAutoFit/>
          </a:bodyPr>
          <a:lstStyle/>
          <a:p>
            <a:pPr algn="l"/>
            <a:r>
              <a:rPr lang="zh-CN" altLang="en-US" dirty="0"/>
              <a:t>CVPR 202</a:t>
            </a:r>
            <a:r>
              <a:rPr lang="en-US" altLang="zh-CN" dirty="0"/>
              <a:t>4</a:t>
            </a:r>
            <a:r>
              <a:rPr lang="zh-CN" altLang="en-US" dirty="0"/>
              <a:t> tutorial list: </a:t>
            </a:r>
            <a:r>
              <a:rPr lang="en-US" altLang="zh-CN" dirty="0">
                <a:hlinkClick r:id="rId3"/>
              </a:rPr>
              <a:t>https://</a:t>
            </a:r>
            <a:r>
              <a:rPr lang="en-US" altLang="zh-CN" dirty="0" err="1">
                <a:hlinkClick r:id="rId3"/>
              </a:rPr>
              <a:t>cvpr.thecvf.com</a:t>
            </a:r>
            <a:r>
              <a:rPr lang="en-US" altLang="zh-CN" dirty="0">
                <a:hlinkClick r:id="rId3"/>
              </a:rPr>
              <a:t>/Conferences/2024/tutorial-list</a:t>
            </a:r>
            <a:endParaRPr lang="zh-CN" altLang="en-US" dirty="0"/>
          </a:p>
        </p:txBody>
      </p:sp>
      <p:pic>
        <p:nvPicPr>
          <p:cNvPr id="7" name="图片 6">
            <a:extLst>
              <a:ext uri="{FF2B5EF4-FFF2-40B4-BE49-F238E27FC236}">
                <a16:creationId xmlns:a16="http://schemas.microsoft.com/office/drawing/2014/main" id="{0BC2F901-376D-DEF7-6376-3EEECE9CFB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528" y="1844824"/>
            <a:ext cx="8280390" cy="4392488"/>
          </a:xfrm>
          <a:prstGeom prst="rect">
            <a:avLst/>
          </a:prstGeom>
        </p:spPr>
      </p:pic>
      <p:sp>
        <p:nvSpPr>
          <p:cNvPr id="8" name="内容占位符 2">
            <a:extLst>
              <a:ext uri="{FF2B5EF4-FFF2-40B4-BE49-F238E27FC236}">
                <a16:creationId xmlns:a16="http://schemas.microsoft.com/office/drawing/2014/main" id="{18815AAE-86B3-30A9-92C3-480991014F92}"/>
              </a:ext>
            </a:extLst>
          </p:cNvPr>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顶会（</a:t>
            </a:r>
            <a:r>
              <a:rPr lang="en-US" altLang="zh-CN" b="0" dirty="0">
                <a:latin typeface="Times New Roman" panose="02020603050405020304" pitchFamily="18" charset="0"/>
                <a:ea typeface="+mj-ea"/>
                <a:cs typeface="Times New Roman" panose="02020603050405020304" pitchFamily="18" charset="0"/>
              </a:rPr>
              <a:t>CCF-A</a:t>
            </a:r>
            <a:r>
              <a:rPr lang="zh-CN" altLang="en-US" b="0" dirty="0">
                <a:latin typeface="Times New Roman" panose="02020603050405020304" pitchFamily="18" charset="0"/>
                <a:ea typeface="+mj-ea"/>
                <a:cs typeface="Times New Roman" panose="02020603050405020304" pitchFamily="18" charset="0"/>
              </a:rPr>
              <a:t>类会议）的</a:t>
            </a:r>
            <a:r>
              <a:rPr lang="en-US" altLang="zh-CN" dirty="0">
                <a:ea typeface="+mj-ea"/>
                <a:cs typeface="Times New Roman" panose="02020603050405020304" pitchFamily="18" charset="0"/>
              </a:rPr>
              <a:t>T</a:t>
            </a:r>
            <a:r>
              <a:rPr lang="en-US" altLang="zh-CN" b="0" dirty="0">
                <a:latin typeface="Times New Roman" panose="02020603050405020304" pitchFamily="18" charset="0"/>
                <a:ea typeface="+mj-ea"/>
                <a:cs typeface="Times New Roman" panose="02020603050405020304" pitchFamily="18" charset="0"/>
              </a:rPr>
              <a:t>utorial</a:t>
            </a:r>
            <a:endParaRPr lang="zh-CN" altLang="en-US" b="0" dirty="0">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a:t>
            </a:fld>
            <a:endParaRPr lang="zh-CN" altLang="en-US" dirty="0"/>
          </a:p>
        </p:txBody>
      </p:sp>
      <p:grpSp>
        <p:nvGrpSpPr>
          <p:cNvPr id="15" name="组合 14"/>
          <p:cNvGrpSpPr/>
          <p:nvPr/>
        </p:nvGrpSpPr>
        <p:grpSpPr>
          <a:xfrm>
            <a:off x="567055" y="908685"/>
            <a:ext cx="10687050" cy="5908675"/>
            <a:chOff x="893" y="1431"/>
            <a:chExt cx="16830" cy="9305"/>
          </a:xfrm>
        </p:grpSpPr>
        <p:pic>
          <p:nvPicPr>
            <p:cNvPr id="7" name="图片 6"/>
            <p:cNvPicPr>
              <a:picLocks noChangeAspect="1"/>
            </p:cNvPicPr>
            <p:nvPr/>
          </p:nvPicPr>
          <p:blipFill>
            <a:blip r:embed="rId3"/>
            <a:stretch>
              <a:fillRect/>
            </a:stretch>
          </p:blipFill>
          <p:spPr>
            <a:xfrm>
              <a:off x="2796" y="1431"/>
              <a:ext cx="6369" cy="9305"/>
            </a:xfrm>
            <a:prstGeom prst="rect">
              <a:avLst/>
            </a:prstGeom>
          </p:spPr>
        </p:pic>
        <p:pic>
          <p:nvPicPr>
            <p:cNvPr id="8" name="图片 7"/>
            <p:cNvPicPr>
              <a:picLocks noChangeAspect="1"/>
            </p:cNvPicPr>
            <p:nvPr/>
          </p:nvPicPr>
          <p:blipFill>
            <a:blip r:embed="rId4"/>
            <a:stretch>
              <a:fillRect/>
            </a:stretch>
          </p:blipFill>
          <p:spPr>
            <a:xfrm>
              <a:off x="9260" y="1526"/>
              <a:ext cx="6539" cy="9115"/>
            </a:xfrm>
            <a:prstGeom prst="rect">
              <a:avLst/>
            </a:prstGeom>
          </p:spPr>
        </p:pic>
        <p:sp>
          <p:nvSpPr>
            <p:cNvPr id="9" name="矩形 8"/>
            <p:cNvSpPr/>
            <p:nvPr/>
          </p:nvSpPr>
          <p:spPr>
            <a:xfrm>
              <a:off x="2683" y="9255"/>
              <a:ext cx="3289" cy="124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491" y="4683"/>
              <a:ext cx="3308" cy="808"/>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147" y="5173"/>
              <a:ext cx="3282" cy="2257"/>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990" y="3018"/>
              <a:ext cx="3175" cy="701"/>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842" y="8783"/>
              <a:ext cx="604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图片说明文字格式局中：格式不统一</a:t>
              </a:r>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3" name="文本框 2"/>
            <p:cNvSpPr txBox="1"/>
            <p:nvPr/>
          </p:nvSpPr>
          <p:spPr>
            <a:xfrm>
              <a:off x="5631" y="2452"/>
              <a:ext cx="532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段落之间间距太大：整体显散乱</a:t>
              </a:r>
            </a:p>
          </p:txBody>
        </p:sp>
        <p:sp>
          <p:nvSpPr>
            <p:cNvPr id="4" name="文本框 3"/>
            <p:cNvSpPr txBox="1"/>
            <p:nvPr/>
          </p:nvSpPr>
          <p:spPr>
            <a:xfrm>
              <a:off x="6992" y="4380"/>
              <a:ext cx="5743" cy="919"/>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600">
                  <a:solidFill>
                    <a:srgbClr val="C00000"/>
                  </a:solidFill>
                  <a:latin typeface="黑体" panose="02010609060101010101" pitchFamily="49" charset="-122"/>
                  <a:ea typeface="黑体" panose="02010609060101010101" pitchFamily="49" charset="-122"/>
                </a:rPr>
                <a:t>穿插公式的正文行间距远大于其他段落：</a:t>
              </a:r>
            </a:p>
            <a:p>
              <a:r>
                <a:rPr lang="zh-CN" altLang="en-US" sz="1600">
                  <a:solidFill>
                    <a:srgbClr val="C00000"/>
                  </a:solidFill>
                  <a:latin typeface="黑体" panose="02010609060101010101" pitchFamily="49" charset="-122"/>
                  <a:ea typeface="黑体" panose="02010609060101010101" pitchFamily="49" charset="-122"/>
                </a:rPr>
                <a:t>格式不统一，整体显杂乱</a:t>
              </a:r>
            </a:p>
          </p:txBody>
        </p:sp>
        <p:sp>
          <p:nvSpPr>
            <p:cNvPr id="6" name="文本框 5"/>
            <p:cNvSpPr txBox="1"/>
            <p:nvPr/>
          </p:nvSpPr>
          <p:spPr>
            <a:xfrm>
              <a:off x="13115" y="5514"/>
              <a:ext cx="460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公式超出边界且公式无编号</a:t>
              </a:r>
            </a:p>
          </p:txBody>
        </p:sp>
      </p:grpSp>
      <p:sp>
        <p:nvSpPr>
          <p:cNvPr id="16" name="文本框 15"/>
          <p:cNvSpPr txBox="1"/>
          <p:nvPr/>
        </p:nvSpPr>
        <p:spPr>
          <a:xfrm>
            <a:off x="8302625" y="5877560"/>
            <a:ext cx="3230880" cy="706755"/>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字体颜色单一：全是黑色</a:t>
            </a:r>
          </a:p>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难以锁定引用文献、图片等</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dirty="0"/>
              <a:t> </a:t>
            </a:r>
            <a:r>
              <a:rPr lang="zh-CN" altLang="en-US" dirty="0"/>
              <a:t> 学术研究必备技能——资料收集</a:t>
            </a:r>
            <a:endParaRPr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40</a:t>
            </a:fld>
            <a:endParaRPr lang="zh-CN" altLang="en-US" dirty="0"/>
          </a:p>
        </p:txBody>
      </p:sp>
      <p:sp>
        <p:nvSpPr>
          <p:cNvPr id="9" name="内容占位符 2">
            <a:extLst>
              <a:ext uri="{FF2B5EF4-FFF2-40B4-BE49-F238E27FC236}">
                <a16:creationId xmlns:a16="http://schemas.microsoft.com/office/drawing/2014/main" id="{8EC7D944-75C0-74AF-DCB4-549115FE5C49}"/>
              </a:ext>
            </a:extLst>
          </p:cNvPr>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顶会（</a:t>
            </a:r>
            <a:r>
              <a:rPr lang="en-US" altLang="zh-CN" b="0" dirty="0">
                <a:latin typeface="Times New Roman" panose="02020603050405020304" pitchFamily="18" charset="0"/>
                <a:ea typeface="+mj-ea"/>
                <a:cs typeface="Times New Roman" panose="02020603050405020304" pitchFamily="18" charset="0"/>
              </a:rPr>
              <a:t>CCF-A</a:t>
            </a:r>
            <a:r>
              <a:rPr lang="zh-CN" altLang="en-US" b="0" dirty="0">
                <a:latin typeface="Times New Roman" panose="02020603050405020304" pitchFamily="18" charset="0"/>
                <a:ea typeface="+mj-ea"/>
                <a:cs typeface="Times New Roman" panose="02020603050405020304" pitchFamily="18" charset="0"/>
              </a:rPr>
              <a:t>类会议）的</a:t>
            </a:r>
            <a:r>
              <a:rPr lang="en-US" altLang="zh-CN" dirty="0">
                <a:ea typeface="+mj-ea"/>
                <a:cs typeface="Times New Roman" panose="02020603050405020304" pitchFamily="18" charset="0"/>
              </a:rPr>
              <a:t>T</a:t>
            </a:r>
            <a:r>
              <a:rPr lang="en-US" altLang="zh-CN" b="0" dirty="0">
                <a:latin typeface="Times New Roman" panose="02020603050405020304" pitchFamily="18" charset="0"/>
                <a:ea typeface="+mj-ea"/>
                <a:cs typeface="Times New Roman" panose="02020603050405020304" pitchFamily="18" charset="0"/>
              </a:rPr>
              <a:t>utorial</a:t>
            </a:r>
            <a:endParaRPr lang="zh-CN" altLang="en-US" b="0" dirty="0">
              <a:latin typeface="Times New Roman" panose="02020603050405020304" pitchFamily="18" charset="0"/>
              <a:ea typeface="+mj-ea"/>
              <a:cs typeface="Times New Roman" panose="02020603050405020304" pitchFamily="18" charset="0"/>
            </a:endParaRPr>
          </a:p>
        </p:txBody>
      </p:sp>
      <p:pic>
        <p:nvPicPr>
          <p:cNvPr id="11" name="图片 10">
            <a:extLst>
              <a:ext uri="{FF2B5EF4-FFF2-40B4-BE49-F238E27FC236}">
                <a16:creationId xmlns:a16="http://schemas.microsoft.com/office/drawing/2014/main" id="{6FFEF043-6E62-AEAA-24DD-A6D18C0CC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957" y="1730568"/>
            <a:ext cx="9052085" cy="479477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学术研究必备技能——资料收集</a:t>
            </a:r>
            <a:endParaRPr lang="zh-CN" dirty="0"/>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41</a:t>
            </a:fld>
            <a:endParaRPr lang="zh-CN" altLang="en-US" dirty="0"/>
          </a:p>
        </p:txBody>
      </p:sp>
      <p:pic>
        <p:nvPicPr>
          <p:cNvPr id="4" name="图片 3">
            <a:extLst>
              <a:ext uri="{FF2B5EF4-FFF2-40B4-BE49-F238E27FC236}">
                <a16:creationId xmlns:a16="http://schemas.microsoft.com/office/drawing/2014/main" id="{37653863-ECBF-E098-C85D-FBD835301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496" y="1974850"/>
            <a:ext cx="8850188" cy="4680520"/>
          </a:xfrm>
          <a:prstGeom prst="rect">
            <a:avLst/>
          </a:prstGeom>
        </p:spPr>
      </p:pic>
      <p:sp>
        <p:nvSpPr>
          <p:cNvPr id="9" name="内容占位符 2">
            <a:extLst>
              <a:ext uri="{FF2B5EF4-FFF2-40B4-BE49-F238E27FC236}">
                <a16:creationId xmlns:a16="http://schemas.microsoft.com/office/drawing/2014/main" id="{2AB3BBCD-AABC-95AD-56D7-478713AE2E79}"/>
              </a:ext>
            </a:extLst>
          </p:cNvPr>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顶会（</a:t>
            </a:r>
            <a:r>
              <a:rPr lang="en-US" altLang="zh-CN" b="0" dirty="0">
                <a:latin typeface="Times New Roman" panose="02020603050405020304" pitchFamily="18" charset="0"/>
                <a:ea typeface="+mj-ea"/>
                <a:cs typeface="Times New Roman" panose="02020603050405020304" pitchFamily="18" charset="0"/>
              </a:rPr>
              <a:t>CCF-A</a:t>
            </a:r>
            <a:r>
              <a:rPr lang="zh-CN" altLang="en-US" b="0" dirty="0">
                <a:latin typeface="Times New Roman" panose="02020603050405020304" pitchFamily="18" charset="0"/>
                <a:ea typeface="+mj-ea"/>
                <a:cs typeface="Times New Roman" panose="02020603050405020304" pitchFamily="18" charset="0"/>
              </a:rPr>
              <a:t>类会议）的</a:t>
            </a:r>
            <a:r>
              <a:rPr lang="en-US" altLang="zh-CN" dirty="0">
                <a:ea typeface="+mj-ea"/>
                <a:cs typeface="Times New Roman" panose="02020603050405020304" pitchFamily="18" charset="0"/>
              </a:rPr>
              <a:t>T</a:t>
            </a:r>
            <a:r>
              <a:rPr lang="en-US" altLang="zh-CN" b="0" dirty="0">
                <a:latin typeface="Times New Roman" panose="02020603050405020304" pitchFamily="18" charset="0"/>
                <a:ea typeface="+mj-ea"/>
                <a:cs typeface="Times New Roman" panose="02020603050405020304" pitchFamily="18" charset="0"/>
              </a:rPr>
              <a:t>utorial</a:t>
            </a:r>
            <a:endParaRPr lang="zh-CN" altLang="en-US" b="0" dirty="0">
              <a:latin typeface="Times New Roman" panose="02020603050405020304" pitchFamily="18" charset="0"/>
              <a:ea typeface="+mj-ea"/>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学术研究必备技能——资料收集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err="1">
                <a:latin typeface="Times New Roman" panose="02020603050405020304" pitchFamily="18" charset="0"/>
                <a:ea typeface="+mj-ea"/>
                <a:cs typeface="Times New Roman" panose="02020603050405020304" pitchFamily="18" charset="0"/>
              </a:rPr>
              <a:t>常用的资料收集网络途径</a:t>
            </a:r>
          </a:p>
          <a:p>
            <a:pPr lvl="1">
              <a:lnSpc>
                <a:spcPct val="125000"/>
              </a:lnSpc>
              <a:spcAft>
                <a:spcPts val="0"/>
              </a:spcAft>
            </a:pPr>
            <a:r>
              <a:rPr lang="zh-CN" altLang="en-US" dirty="0">
                <a:solidFill>
                  <a:schemeClr val="accent1">
                    <a:lumMod val="50000"/>
                  </a:schemeClr>
                </a:solidFill>
                <a:ea typeface="+mj-ea"/>
                <a:cs typeface="Times New Roman" panose="02020603050405020304" pitchFamily="18" charset="0"/>
              </a:rPr>
              <a:t>各个会议的论文集</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hlinkClick r:id="rId3"/>
              </a:rPr>
              <a:t>http://openaccess.thecvf.com/menu.py</a:t>
            </a: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r>
              <a:rPr lang="en-US" altLang="zh-CN" dirty="0">
                <a:solidFill>
                  <a:schemeClr val="accent1">
                    <a:lumMod val="50000"/>
                  </a:schemeClr>
                </a:solidFill>
                <a:ea typeface="+mj-ea"/>
                <a:cs typeface="Times New Roman" panose="02020603050405020304" pitchFamily="18" charset="0"/>
                <a:hlinkClick r:id="rId4"/>
              </a:rPr>
              <a:t>http://proceedings.neurips.cc</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dirty="0">
                <a:solidFill>
                  <a:schemeClr val="accent1">
                    <a:lumMod val="50000"/>
                  </a:schemeClr>
                </a:solidFill>
                <a:ea typeface="+mj-ea"/>
                <a:cs typeface="Times New Roman" panose="02020603050405020304" pitchFamily="18" charset="0"/>
                <a:hlinkClick r:id="rId5"/>
              </a:rPr>
              <a:t>http://openreview.net</a:t>
            </a:r>
            <a:endParaRPr lang="en-US" altLang="zh-CN" dirty="0">
              <a:solidFill>
                <a:schemeClr val="accent1">
                  <a:lumMod val="50000"/>
                </a:schemeClr>
              </a:solidFill>
              <a:ea typeface="+mj-ea"/>
              <a:cs typeface="Times New Roman" panose="02020603050405020304" pitchFamily="18" charset="0"/>
            </a:endParaRPr>
          </a:p>
          <a:p>
            <a:pPr lvl="1">
              <a:spcAft>
                <a:spcPts val="0"/>
              </a:spcAft>
            </a:pPr>
            <a:r>
              <a:rPr lang="zh-CN" altLang="en-US" dirty="0">
                <a:solidFill>
                  <a:schemeClr val="accent1">
                    <a:lumMod val="50000"/>
                  </a:schemeClr>
                </a:solidFill>
                <a:ea typeface="+mj-ea"/>
                <a:cs typeface="Times New Roman" panose="02020603050405020304" pitchFamily="18" charset="0"/>
              </a:rPr>
              <a:t>期刊</a:t>
            </a:r>
            <a:endParaRPr lang="en-US" altLang="zh-CN" dirty="0">
              <a:solidFill>
                <a:schemeClr val="accent1">
                  <a:lumMod val="50000"/>
                </a:schemeClr>
              </a:solidFill>
              <a:ea typeface="+mj-ea"/>
              <a:cs typeface="Times New Roman" panose="02020603050405020304" pitchFamily="18" charset="0"/>
            </a:endParaRPr>
          </a:p>
          <a:p>
            <a:pPr lvl="2">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ieeexplore.ieee.org</a:t>
            </a:r>
          </a:p>
          <a:p>
            <a:pPr lvl="2">
              <a:spcAft>
                <a:spcPts val="0"/>
              </a:spcAft>
            </a:pPr>
            <a:r>
              <a:rPr lang="en-US" altLang="zh-CN" dirty="0">
                <a:solidFill>
                  <a:schemeClr val="accent1">
                    <a:lumMod val="50000"/>
                  </a:schemeClr>
                </a:solidFill>
                <a:ea typeface="+mj-ea"/>
                <a:cs typeface="Times New Roman" panose="02020603050405020304" pitchFamily="18" charset="0"/>
              </a:rPr>
              <a:t>elsevier.com</a:t>
            </a:r>
          </a:p>
          <a:p>
            <a:pPr lvl="2">
              <a:spcAft>
                <a:spcPts val="0"/>
              </a:spcAft>
            </a:pPr>
            <a:r>
              <a:rPr lang="en-US" altLang="zh-CN" dirty="0">
                <a:solidFill>
                  <a:schemeClr val="accent1">
                    <a:lumMod val="50000"/>
                  </a:schemeClr>
                </a:solidFill>
                <a:ea typeface="+mj-ea"/>
                <a:cs typeface="Times New Roman" panose="02020603050405020304" pitchFamily="18" charset="0"/>
              </a:rPr>
              <a:t>Springer.com,</a:t>
            </a: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2">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42</a:t>
            </a:fld>
            <a:endParaRPr lang="zh-CN" altLang="en-US" dirty="0"/>
          </a:p>
        </p:txBody>
      </p:sp>
      <p:pic>
        <p:nvPicPr>
          <p:cNvPr id="6" name="图片 5">
            <a:extLst>
              <a:ext uri="{FF2B5EF4-FFF2-40B4-BE49-F238E27FC236}">
                <a16:creationId xmlns:a16="http://schemas.microsoft.com/office/drawing/2014/main" id="{5C0F12EE-E2D4-A3AE-F203-68442A430E56}"/>
              </a:ext>
            </a:extLst>
          </p:cNvPr>
          <p:cNvPicPr>
            <a:picLocks noChangeAspect="1"/>
          </p:cNvPicPr>
          <p:nvPr/>
        </p:nvPicPr>
        <p:blipFill>
          <a:blip r:embed="rId6"/>
          <a:stretch>
            <a:fillRect/>
          </a:stretch>
        </p:blipFill>
        <p:spPr>
          <a:xfrm>
            <a:off x="3882663" y="3429000"/>
            <a:ext cx="7829961" cy="2422789"/>
          </a:xfrm>
          <a:prstGeom prst="rect">
            <a:avLst/>
          </a:prstGeom>
        </p:spPr>
      </p:pic>
    </p:spTree>
    <p:extLst>
      <p:ext uri="{BB962C8B-B14F-4D97-AF65-F5344CB8AC3E}">
        <p14:creationId xmlns:p14="http://schemas.microsoft.com/office/powerpoint/2010/main" val="28533269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常用的</a:t>
            </a:r>
            <a:r>
              <a:rPr lang="zh-CN" altLang="en-US" dirty="0"/>
              <a:t>文献</a:t>
            </a:r>
            <a:r>
              <a:rPr lang="zh-CN" altLang="en-US" b="0" dirty="0">
                <a:latin typeface="Times New Roman" panose="02020603050405020304" pitchFamily="18" charset="0"/>
                <a:ea typeface="+mj-ea"/>
                <a:cs typeface="Times New Roman" panose="02020603050405020304" pitchFamily="18" charset="0"/>
              </a:rPr>
              <a:t>收集网络途径</a:t>
            </a:r>
          </a:p>
          <a:p>
            <a:pPr lvl="1">
              <a:lnSpc>
                <a:spcPct val="12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arxiv.org</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这是世界上最大的预印本网站，当某个作者有idea了，但是paper还没完全成熟实验也不充分的情况下(或者说paper在投或被拒期间)，为了防止idea和别人撞车，将</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paper</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放到</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arxiv</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上占个坑。</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43</a:t>
            </a:fld>
            <a:endParaRPr lang="zh-CN" altLang="en-US" dirty="0"/>
          </a:p>
        </p:txBody>
      </p:sp>
      <p:pic>
        <p:nvPicPr>
          <p:cNvPr id="4" name="图片 3"/>
          <p:cNvPicPr>
            <a:picLocks noChangeAspect="1"/>
          </p:cNvPicPr>
          <p:nvPr/>
        </p:nvPicPr>
        <p:blipFill>
          <a:blip r:embed="rId3"/>
          <a:stretch>
            <a:fillRect/>
          </a:stretch>
        </p:blipFill>
        <p:spPr>
          <a:xfrm>
            <a:off x="485775" y="3140710"/>
            <a:ext cx="11220450" cy="34982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常用的</a:t>
            </a:r>
            <a:r>
              <a:rPr lang="zh-CN" altLang="en-US" dirty="0"/>
              <a:t>文献</a:t>
            </a:r>
            <a:r>
              <a:rPr lang="zh-CN" altLang="en-US" b="0" dirty="0">
                <a:latin typeface="Times New Roman" panose="02020603050405020304" pitchFamily="18" charset="0"/>
                <a:ea typeface="+mj-ea"/>
                <a:cs typeface="Times New Roman" panose="02020603050405020304" pitchFamily="18" charset="0"/>
              </a:rPr>
              <a:t>收集网络途径</a:t>
            </a:r>
          </a:p>
          <a:p>
            <a:pPr lvl="1">
              <a:lnSpc>
                <a:spcPct val="125000"/>
              </a:lnSpc>
              <a:spcAft>
                <a:spcPts val="0"/>
              </a:spcAft>
            </a:pP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sci-hub</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这</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是一个免费的科学资源网站，它汇聚了来自世界各地的科学期刊文章。</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它的</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全称是“科学开放资源库”（Scientific Open Access Hub），是一个开放获取科学论文的网站，也是目前全球最大的论文下载网站。</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（但是它被多家出版社封杀了，导致不断更改域名）</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44</a:t>
            </a:fld>
            <a:endParaRPr lang="zh-CN" altLang="en-US" dirty="0"/>
          </a:p>
        </p:txBody>
      </p:sp>
      <p:pic>
        <p:nvPicPr>
          <p:cNvPr id="4" name="图片 3"/>
          <p:cNvPicPr>
            <a:picLocks noChangeAspect="1"/>
          </p:cNvPicPr>
          <p:nvPr/>
        </p:nvPicPr>
        <p:blipFill>
          <a:blip r:embed="rId3"/>
          <a:stretch>
            <a:fillRect/>
          </a:stretch>
        </p:blipFill>
        <p:spPr>
          <a:xfrm>
            <a:off x="300355" y="3531235"/>
            <a:ext cx="11591290" cy="28498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a:spcAft>
                <a:spcPts val="0"/>
              </a:spcAft>
            </a:pPr>
            <a:r>
              <a:rPr lang="zh-CN" altLang="en-US" b="0" dirty="0">
                <a:latin typeface="Times New Roman" panose="02020603050405020304" pitchFamily="18" charset="0"/>
                <a:ea typeface="+mj-ea"/>
                <a:cs typeface="Times New Roman" panose="02020603050405020304" pitchFamily="18" charset="0"/>
              </a:rPr>
              <a:t>常用的文献收集网络途径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https://dblp.uni-trier.de</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是计算机领域内对研究的成果以作者为核心的一个计算机类英文文献的集成数据库系统。</a:t>
            </a:r>
          </a:p>
          <a:p>
            <a:pPr lvl="2">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可根据作者名称、会议名称、期刊名称等进行搜索，涵盖各类顶会顶刊。</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45</a:t>
            </a:fld>
            <a:endParaRPr lang="zh-CN" altLang="en-US" dirty="0"/>
          </a:p>
        </p:txBody>
      </p:sp>
      <p:pic>
        <p:nvPicPr>
          <p:cNvPr id="6" name="图片 5"/>
          <p:cNvPicPr>
            <a:picLocks noChangeAspect="1"/>
          </p:cNvPicPr>
          <p:nvPr/>
        </p:nvPicPr>
        <p:blipFill>
          <a:blip r:embed="rId3"/>
          <a:stretch>
            <a:fillRect/>
          </a:stretch>
        </p:blipFill>
        <p:spPr>
          <a:xfrm>
            <a:off x="263525" y="4004945"/>
            <a:ext cx="11233150" cy="206883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常用的</a:t>
            </a:r>
            <a:r>
              <a:rPr lang="zh-CN" altLang="en-US" dirty="0"/>
              <a:t>文献</a:t>
            </a:r>
            <a:r>
              <a:rPr lang="zh-CN" altLang="en-US" b="0" dirty="0">
                <a:latin typeface="Times New Roman" panose="02020603050405020304" pitchFamily="18" charset="0"/>
                <a:ea typeface="+mj-ea"/>
                <a:cs typeface="Times New Roman" panose="02020603050405020304" pitchFamily="18" charset="0"/>
              </a:rPr>
              <a:t>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杭电图书馆线上入口</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www.lib.hdu.edu.cn</a:t>
            </a:r>
          </a:p>
          <a:p>
            <a:pPr lvl="2">
              <a:lnSpc>
                <a:spcPct val="125000"/>
              </a:lnSpc>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46</a:t>
            </a:fld>
            <a:endParaRPr lang="zh-CN" altLang="en-US" dirty="0"/>
          </a:p>
        </p:txBody>
      </p:sp>
      <p:pic>
        <p:nvPicPr>
          <p:cNvPr id="6" name="图片 5"/>
          <p:cNvPicPr>
            <a:picLocks noChangeAspect="1"/>
          </p:cNvPicPr>
          <p:nvPr/>
        </p:nvPicPr>
        <p:blipFill>
          <a:blip r:embed="rId3"/>
          <a:stretch>
            <a:fillRect/>
          </a:stretch>
        </p:blipFill>
        <p:spPr>
          <a:xfrm>
            <a:off x="2757170" y="2076450"/>
            <a:ext cx="6318250" cy="46697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dirty="0"/>
              <a:t> 学术研究必备技能——文献收集</a:t>
            </a:r>
          </a:p>
        </p:txBody>
      </p:sp>
      <p:sp>
        <p:nvSpPr>
          <p:cNvPr id="3" name="内容占位符 2"/>
          <p:cNvSpPr>
            <a:spLocks noGrp="1"/>
          </p:cNvSpPr>
          <p:nvPr>
            <p:ph idx="1"/>
          </p:nvPr>
        </p:nvSpPr>
        <p:spPr>
          <a:xfrm>
            <a:off x="479376" y="908720"/>
            <a:ext cx="10873208" cy="5472608"/>
          </a:xfrm>
        </p:spPr>
        <p:txBody>
          <a:bodyPr>
            <a:normAutofit/>
          </a:bodyPr>
          <a:lstStyle/>
          <a:p>
            <a:pPr lvl="0">
              <a:lnSpc>
                <a:spcPct val="125000"/>
              </a:lnSpc>
              <a:spcAft>
                <a:spcPts val="0"/>
              </a:spcAft>
            </a:pPr>
            <a:r>
              <a:rPr lang="zh-CN" altLang="en-US" b="0" dirty="0">
                <a:latin typeface="Times New Roman" panose="02020603050405020304" pitchFamily="18" charset="0"/>
                <a:ea typeface="+mj-ea"/>
                <a:cs typeface="Times New Roman" panose="02020603050405020304" pitchFamily="18" charset="0"/>
              </a:rPr>
              <a:t>常用的</a:t>
            </a:r>
            <a:r>
              <a:rPr lang="zh-CN" altLang="en-US" dirty="0"/>
              <a:t>文献</a:t>
            </a:r>
            <a:r>
              <a:rPr lang="zh-CN" altLang="en-US" b="0" dirty="0">
                <a:latin typeface="Times New Roman" panose="02020603050405020304" pitchFamily="18" charset="0"/>
                <a:ea typeface="+mj-ea"/>
                <a:cs typeface="Times New Roman" panose="02020603050405020304" pitchFamily="18" charset="0"/>
              </a:rPr>
              <a:t>收集网络途径</a:t>
            </a:r>
          </a:p>
          <a:p>
            <a:pPr lvl="1">
              <a:lnSpc>
                <a:spcPct val="12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谷歌学术</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scholar.google.com</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47</a:t>
            </a:fld>
            <a:endParaRPr lang="zh-CN" altLang="en-US" dirty="0"/>
          </a:p>
        </p:txBody>
      </p:sp>
      <p:pic>
        <p:nvPicPr>
          <p:cNvPr id="4" name="图片 3"/>
          <p:cNvPicPr>
            <a:picLocks noChangeAspect="1"/>
          </p:cNvPicPr>
          <p:nvPr/>
        </p:nvPicPr>
        <p:blipFill>
          <a:blip r:embed="rId3"/>
          <a:stretch>
            <a:fillRect/>
          </a:stretch>
        </p:blipFill>
        <p:spPr>
          <a:xfrm>
            <a:off x="-24765" y="3140710"/>
            <a:ext cx="12192000" cy="19469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14AC02B8-E7CA-341F-DF66-49EAFD5DD2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544" y="2293494"/>
            <a:ext cx="8401602" cy="4087834"/>
          </a:xfrm>
          <a:prstGeom prst="rect">
            <a:avLst/>
          </a:prstGeom>
        </p:spPr>
      </p:pic>
      <p:sp>
        <p:nvSpPr>
          <p:cNvPr id="2" name="标题 1">
            <a:extLst>
              <a:ext uri="{FF2B5EF4-FFF2-40B4-BE49-F238E27FC236}">
                <a16:creationId xmlns:a16="http://schemas.microsoft.com/office/drawing/2014/main" id="{949848E2-A7AD-5DB2-0BB3-6F28C056BB48}"/>
              </a:ext>
            </a:extLst>
          </p:cNvPr>
          <p:cNvSpPr>
            <a:spLocks noGrp="1"/>
          </p:cNvSpPr>
          <p:nvPr>
            <p:ph type="title"/>
          </p:nvPr>
        </p:nvSpPr>
        <p:spPr/>
        <p:txBody>
          <a:bodyPr/>
          <a:lstStyle/>
          <a:p>
            <a:r>
              <a:rPr lang="zh-CN" altLang="en-US" dirty="0"/>
              <a:t> 学术研究必备技能——文献收集</a:t>
            </a:r>
            <a:endParaRPr kumimoji="1" lang="zh-CN" altLang="en-US" dirty="0"/>
          </a:p>
        </p:txBody>
      </p:sp>
      <p:sp>
        <p:nvSpPr>
          <p:cNvPr id="3" name="内容占位符 2">
            <a:extLst>
              <a:ext uri="{FF2B5EF4-FFF2-40B4-BE49-F238E27FC236}">
                <a16:creationId xmlns:a16="http://schemas.microsoft.com/office/drawing/2014/main" id="{3201DBBB-AA3C-0E10-2AEA-8BB41F492FBB}"/>
              </a:ext>
            </a:extLst>
          </p:cNvPr>
          <p:cNvSpPr>
            <a:spLocks noGrp="1"/>
          </p:cNvSpPr>
          <p:nvPr>
            <p:ph idx="1"/>
          </p:nvPr>
        </p:nvSpPr>
        <p:spPr/>
        <p:txBody>
          <a:bodyPr/>
          <a:lstStyle/>
          <a:p>
            <a:r>
              <a:rPr kumimoji="1" lang="zh-CN" altLang="en-US" dirty="0"/>
              <a:t>根据</a:t>
            </a:r>
            <a:r>
              <a:rPr kumimoji="1" lang="en-US" altLang="zh-CN" dirty="0"/>
              <a:t>Citation</a:t>
            </a:r>
            <a:r>
              <a:rPr kumimoji="1" lang="zh-CN" altLang="en-US" dirty="0"/>
              <a:t>找论文</a:t>
            </a:r>
            <a:endParaRPr kumimoji="1" lang="en-US" altLang="zh-CN" dirty="0"/>
          </a:p>
          <a:p>
            <a:r>
              <a:rPr kumimoji="1" lang="zh-CN" altLang="en-US" dirty="0"/>
              <a:t>他</a:t>
            </a:r>
            <a:r>
              <a:rPr kumimoji="1" lang="en-US" altLang="zh-CN" dirty="0"/>
              <a:t>Cite</a:t>
            </a:r>
            <a:r>
              <a:rPr kumimoji="1" lang="zh-CN" altLang="en-US" dirty="0"/>
              <a:t>的论文，</a:t>
            </a:r>
            <a:r>
              <a:rPr kumimoji="1" lang="en-US" altLang="zh-CN" dirty="0"/>
              <a:t>Cite</a:t>
            </a:r>
            <a:r>
              <a:rPr kumimoji="1" lang="zh-CN" altLang="en-US" dirty="0"/>
              <a:t>他的论文</a:t>
            </a:r>
          </a:p>
        </p:txBody>
      </p:sp>
      <p:sp>
        <p:nvSpPr>
          <p:cNvPr id="4" name="灯片编号占位符 3">
            <a:extLst>
              <a:ext uri="{FF2B5EF4-FFF2-40B4-BE49-F238E27FC236}">
                <a16:creationId xmlns:a16="http://schemas.microsoft.com/office/drawing/2014/main" id="{857B861C-A476-E924-3CC9-21585C9978FC}"/>
              </a:ext>
            </a:extLst>
          </p:cNvPr>
          <p:cNvSpPr>
            <a:spLocks noGrp="1"/>
          </p:cNvSpPr>
          <p:nvPr>
            <p:ph type="sldNum" sz="quarter" idx="12"/>
          </p:nvPr>
        </p:nvSpPr>
        <p:spPr/>
        <p:txBody>
          <a:bodyPr/>
          <a:lstStyle/>
          <a:p>
            <a:pPr algn="r"/>
            <a:fld id="{CBD803B2-A378-42BD-B5EC-F7748F169FE0}" type="slidenum">
              <a:rPr lang="en-US" altLang="zh-CN" smtClean="0"/>
              <a:t>48</a:t>
            </a:fld>
            <a:endParaRPr lang="zh-CN" altLang="en-US" dirty="0"/>
          </a:p>
        </p:txBody>
      </p:sp>
      <p:pic>
        <p:nvPicPr>
          <p:cNvPr id="7" name="图片 6">
            <a:extLst>
              <a:ext uri="{FF2B5EF4-FFF2-40B4-BE49-F238E27FC236}">
                <a16:creationId xmlns:a16="http://schemas.microsoft.com/office/drawing/2014/main" id="{F0CFD211-B7D0-E121-B664-3D9B0382A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8020" y="2410085"/>
            <a:ext cx="8183142" cy="3994152"/>
          </a:xfrm>
          <a:prstGeom prst="rect">
            <a:avLst/>
          </a:prstGeom>
        </p:spPr>
      </p:pic>
      <p:pic>
        <p:nvPicPr>
          <p:cNvPr id="9" name="图片 8">
            <a:extLst>
              <a:ext uri="{FF2B5EF4-FFF2-40B4-BE49-F238E27FC236}">
                <a16:creationId xmlns:a16="http://schemas.microsoft.com/office/drawing/2014/main" id="{DC1CA7CE-1524-1787-DEFB-F6BA9A047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4789" y="2748796"/>
            <a:ext cx="8424210" cy="4119675"/>
          </a:xfrm>
          <a:prstGeom prst="rect">
            <a:avLst/>
          </a:prstGeom>
        </p:spPr>
      </p:pic>
    </p:spTree>
    <p:extLst>
      <p:ext uri="{BB962C8B-B14F-4D97-AF65-F5344CB8AC3E}">
        <p14:creationId xmlns:p14="http://schemas.microsoft.com/office/powerpoint/2010/main" val="326835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4035B0-64C4-597A-9386-18DBCE728B3B}"/>
              </a:ext>
            </a:extLst>
          </p:cNvPr>
          <p:cNvSpPr>
            <a:spLocks noGrp="1"/>
          </p:cNvSpPr>
          <p:nvPr>
            <p:ph type="title"/>
          </p:nvPr>
        </p:nvSpPr>
        <p:spPr/>
        <p:txBody>
          <a:bodyPr/>
          <a:lstStyle/>
          <a:p>
            <a:r>
              <a:rPr lang="zh-CN" altLang="en-US" dirty="0"/>
              <a:t> 学术研究必备技能——文献收集</a:t>
            </a:r>
            <a:endParaRPr kumimoji="1" lang="zh-CN" altLang="en-US" dirty="0"/>
          </a:p>
        </p:txBody>
      </p:sp>
      <p:pic>
        <p:nvPicPr>
          <p:cNvPr id="6" name="内容占位符 5">
            <a:extLst>
              <a:ext uri="{FF2B5EF4-FFF2-40B4-BE49-F238E27FC236}">
                <a16:creationId xmlns:a16="http://schemas.microsoft.com/office/drawing/2014/main" id="{DDCE8121-BD47-ECE5-163E-654E8324B7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330" y="1353786"/>
            <a:ext cx="9919339" cy="5329238"/>
          </a:xfrm>
        </p:spPr>
      </p:pic>
      <p:sp>
        <p:nvSpPr>
          <p:cNvPr id="4" name="灯片编号占位符 3">
            <a:extLst>
              <a:ext uri="{FF2B5EF4-FFF2-40B4-BE49-F238E27FC236}">
                <a16:creationId xmlns:a16="http://schemas.microsoft.com/office/drawing/2014/main" id="{EFFAD03D-E56D-6286-7436-DDA462D72420}"/>
              </a:ext>
            </a:extLst>
          </p:cNvPr>
          <p:cNvSpPr>
            <a:spLocks noGrp="1"/>
          </p:cNvSpPr>
          <p:nvPr>
            <p:ph type="sldNum" sz="quarter" idx="12"/>
          </p:nvPr>
        </p:nvSpPr>
        <p:spPr/>
        <p:txBody>
          <a:bodyPr/>
          <a:lstStyle/>
          <a:p>
            <a:pPr algn="r"/>
            <a:fld id="{CBD803B2-A378-42BD-B5EC-F7748F169FE0}" type="slidenum">
              <a:rPr lang="en-US" altLang="zh-CN" smtClean="0"/>
              <a:t>49</a:t>
            </a:fld>
            <a:endParaRPr lang="zh-CN" altLang="en-US" dirty="0"/>
          </a:p>
        </p:txBody>
      </p:sp>
    </p:spTree>
    <p:extLst>
      <p:ext uri="{BB962C8B-B14F-4D97-AF65-F5344CB8AC3E}">
        <p14:creationId xmlns:p14="http://schemas.microsoft.com/office/powerpoint/2010/main" val="181216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5</a:t>
            </a:fld>
            <a:endParaRPr lang="zh-CN" altLang="en-US" dirty="0"/>
          </a:p>
        </p:txBody>
      </p:sp>
      <p:grpSp>
        <p:nvGrpSpPr>
          <p:cNvPr id="28" name="组合 27"/>
          <p:cNvGrpSpPr/>
          <p:nvPr/>
        </p:nvGrpSpPr>
        <p:grpSpPr>
          <a:xfrm>
            <a:off x="407035" y="892175"/>
            <a:ext cx="10389870" cy="5913755"/>
            <a:chOff x="641" y="1405"/>
            <a:chExt cx="16362" cy="9313"/>
          </a:xfrm>
        </p:grpSpPr>
        <p:pic>
          <p:nvPicPr>
            <p:cNvPr id="16" name="图片 15"/>
            <p:cNvPicPr>
              <a:picLocks noChangeAspect="1"/>
            </p:cNvPicPr>
            <p:nvPr/>
          </p:nvPicPr>
          <p:blipFill>
            <a:blip r:embed="rId3"/>
            <a:stretch>
              <a:fillRect/>
            </a:stretch>
          </p:blipFill>
          <p:spPr>
            <a:xfrm>
              <a:off x="1889" y="1405"/>
              <a:ext cx="7573" cy="9313"/>
            </a:xfrm>
            <a:prstGeom prst="rect">
              <a:avLst/>
            </a:prstGeom>
          </p:spPr>
        </p:pic>
        <p:pic>
          <p:nvPicPr>
            <p:cNvPr id="17" name="图片 16"/>
            <p:cNvPicPr>
              <a:picLocks noChangeAspect="1"/>
            </p:cNvPicPr>
            <p:nvPr/>
          </p:nvPicPr>
          <p:blipFill>
            <a:blip r:embed="rId4"/>
            <a:stretch>
              <a:fillRect/>
            </a:stretch>
          </p:blipFill>
          <p:spPr>
            <a:xfrm>
              <a:off x="9600" y="1498"/>
              <a:ext cx="7110" cy="9126"/>
            </a:xfrm>
            <a:prstGeom prst="rect">
              <a:avLst/>
            </a:prstGeom>
          </p:spPr>
        </p:pic>
        <p:sp>
          <p:nvSpPr>
            <p:cNvPr id="18" name="矩形 17"/>
            <p:cNvSpPr/>
            <p:nvPr/>
          </p:nvSpPr>
          <p:spPr>
            <a:xfrm>
              <a:off x="5744" y="4947"/>
              <a:ext cx="3742" cy="1927"/>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3115" y="5514"/>
              <a:ext cx="3760" cy="5193"/>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9462" y="2463"/>
              <a:ext cx="3911" cy="1080"/>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868" y="2225"/>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22" name="文本框 21"/>
            <p:cNvSpPr txBox="1"/>
            <p:nvPr/>
          </p:nvSpPr>
          <p:spPr>
            <a:xfrm>
              <a:off x="5744" y="4319"/>
              <a:ext cx="5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图片说明左对齐：与正文一致</a:t>
              </a:r>
            </a:p>
          </p:txBody>
        </p:sp>
        <p:sp>
          <p:nvSpPr>
            <p:cNvPr id="23" name="文本框 22"/>
            <p:cNvSpPr txBox="1"/>
            <p:nvPr/>
          </p:nvSpPr>
          <p:spPr>
            <a:xfrm>
              <a:off x="8919" y="1835"/>
              <a:ext cx="3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段落之间较为紧凑</a:t>
              </a:r>
            </a:p>
          </p:txBody>
        </p:sp>
        <p:sp>
          <p:nvSpPr>
            <p:cNvPr id="24" name="文本框 23"/>
            <p:cNvSpPr txBox="1"/>
            <p:nvPr/>
          </p:nvSpPr>
          <p:spPr>
            <a:xfrm>
              <a:off x="8239" y="8575"/>
              <a:ext cx="62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正文内插入公式并不会影响行间距</a:t>
              </a:r>
            </a:p>
          </p:txBody>
        </p:sp>
        <p:sp>
          <p:nvSpPr>
            <p:cNvPr id="25" name="文本框 24"/>
            <p:cNvSpPr txBox="1"/>
            <p:nvPr/>
          </p:nvSpPr>
          <p:spPr>
            <a:xfrm>
              <a:off x="13115" y="6874"/>
              <a:ext cx="38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对公式进行自动编号</a:t>
              </a:r>
            </a:p>
          </p:txBody>
        </p:sp>
        <p:sp>
          <p:nvSpPr>
            <p:cNvPr id="26" name="矩形 25"/>
            <p:cNvSpPr/>
            <p:nvPr/>
          </p:nvSpPr>
          <p:spPr>
            <a:xfrm>
              <a:off x="1760" y="8443"/>
              <a:ext cx="3889" cy="575"/>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641" y="7796"/>
              <a:ext cx="50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蓝色字体引用文献一目了然</a:t>
              </a: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0EF040-B7FE-2A64-3980-985B0E4BE217}"/>
              </a:ext>
            </a:extLst>
          </p:cNvPr>
          <p:cNvSpPr>
            <a:spLocks noGrp="1"/>
          </p:cNvSpPr>
          <p:nvPr>
            <p:ph type="title"/>
          </p:nvPr>
        </p:nvSpPr>
        <p:spPr/>
        <p:txBody>
          <a:bodyPr/>
          <a:lstStyle/>
          <a:p>
            <a:r>
              <a:rPr lang="zh-CN" altLang="en-US" dirty="0"/>
              <a:t> 学术研究必备技能——文献收集</a:t>
            </a:r>
            <a:endParaRPr kumimoji="1" lang="zh-CN" altLang="en-US" dirty="0"/>
          </a:p>
        </p:txBody>
      </p:sp>
      <p:pic>
        <p:nvPicPr>
          <p:cNvPr id="6" name="内容占位符 5">
            <a:extLst>
              <a:ext uri="{FF2B5EF4-FFF2-40B4-BE49-F238E27FC236}">
                <a16:creationId xmlns:a16="http://schemas.microsoft.com/office/drawing/2014/main" id="{098F7AC2-8B98-2351-6C68-8C95C8D563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54536" y="1528762"/>
            <a:ext cx="2456119" cy="5329238"/>
          </a:xfrm>
        </p:spPr>
      </p:pic>
      <p:sp>
        <p:nvSpPr>
          <p:cNvPr id="4" name="灯片编号占位符 3">
            <a:extLst>
              <a:ext uri="{FF2B5EF4-FFF2-40B4-BE49-F238E27FC236}">
                <a16:creationId xmlns:a16="http://schemas.microsoft.com/office/drawing/2014/main" id="{AD04999B-43F9-2F7B-0972-B7934B06FE81}"/>
              </a:ext>
            </a:extLst>
          </p:cNvPr>
          <p:cNvSpPr>
            <a:spLocks noGrp="1"/>
          </p:cNvSpPr>
          <p:nvPr>
            <p:ph type="sldNum" sz="quarter" idx="12"/>
          </p:nvPr>
        </p:nvSpPr>
        <p:spPr/>
        <p:txBody>
          <a:bodyPr/>
          <a:lstStyle/>
          <a:p>
            <a:pPr algn="r"/>
            <a:fld id="{CBD803B2-A378-42BD-B5EC-F7748F169FE0}" type="slidenum">
              <a:rPr lang="en-US" altLang="zh-CN" smtClean="0"/>
              <a:t>50</a:t>
            </a:fld>
            <a:endParaRPr lang="zh-CN" altLang="en-US" dirty="0"/>
          </a:p>
        </p:txBody>
      </p:sp>
      <p:pic>
        <p:nvPicPr>
          <p:cNvPr id="10" name="图片 9">
            <a:extLst>
              <a:ext uri="{FF2B5EF4-FFF2-40B4-BE49-F238E27FC236}">
                <a16:creationId xmlns:a16="http://schemas.microsoft.com/office/drawing/2014/main" id="{AC980869-47BF-F581-C709-AE44918D64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414" y="1638347"/>
            <a:ext cx="2405615" cy="5219653"/>
          </a:xfrm>
          <a:prstGeom prst="rect">
            <a:avLst/>
          </a:prstGeom>
        </p:spPr>
      </p:pic>
      <p:pic>
        <p:nvPicPr>
          <p:cNvPr id="12" name="图片 11">
            <a:extLst>
              <a:ext uri="{FF2B5EF4-FFF2-40B4-BE49-F238E27FC236}">
                <a16:creationId xmlns:a16="http://schemas.microsoft.com/office/drawing/2014/main" id="{9EA7A41F-E9E0-A16E-694A-31E919538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1428" y="1587545"/>
            <a:ext cx="2429028" cy="5270455"/>
          </a:xfrm>
          <a:prstGeom prst="rect">
            <a:avLst/>
          </a:prstGeom>
        </p:spPr>
      </p:pic>
      <p:sp>
        <p:nvSpPr>
          <p:cNvPr id="13" name="内容占位符 2">
            <a:extLst>
              <a:ext uri="{FF2B5EF4-FFF2-40B4-BE49-F238E27FC236}">
                <a16:creationId xmlns:a16="http://schemas.microsoft.com/office/drawing/2014/main" id="{DD4533FD-96B3-F429-6341-BDE33715A776}"/>
              </a:ext>
            </a:extLst>
          </p:cNvPr>
          <p:cNvSpPr txBox="1">
            <a:spLocks/>
          </p:cNvSpPr>
          <p:nvPr/>
        </p:nvSpPr>
        <p:spPr>
          <a:xfrm>
            <a:off x="479376" y="908720"/>
            <a:ext cx="11233248" cy="5472608"/>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zh-CN" altLang="en-US" sz="2200" dirty="0">
                <a:ea typeface="+mj-ea"/>
                <a:cs typeface="Times New Roman" panose="02020603050405020304" pitchFamily="18" charset="0"/>
              </a:rPr>
              <a:t>平时关注学术方向的自媒体，如知乎、</a:t>
            </a:r>
            <a:r>
              <a:rPr lang="en-US" altLang="zh-CN" sz="2200" dirty="0">
                <a:ea typeface="+mj-ea"/>
                <a:cs typeface="Times New Roman" panose="02020603050405020304" pitchFamily="18" charset="0"/>
              </a:rPr>
              <a:t>B</a:t>
            </a:r>
            <a:r>
              <a:rPr lang="zh-CN" altLang="en-US" sz="2200" dirty="0">
                <a:ea typeface="+mj-ea"/>
                <a:cs typeface="Times New Roman" panose="02020603050405020304" pitchFamily="18" charset="0"/>
              </a:rPr>
              <a:t>站、小红书和微信公众号，完美利用推荐算法</a:t>
            </a:r>
          </a:p>
        </p:txBody>
      </p:sp>
    </p:spTree>
    <p:extLst>
      <p:ext uri="{BB962C8B-B14F-4D97-AF65-F5344CB8AC3E}">
        <p14:creationId xmlns:p14="http://schemas.microsoft.com/office/powerpoint/2010/main" val="3822578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DCD5F-A2AA-1E70-AC8E-2D31CFB2142E}"/>
              </a:ext>
            </a:extLst>
          </p:cNvPr>
          <p:cNvSpPr>
            <a:spLocks noGrp="1"/>
          </p:cNvSpPr>
          <p:nvPr>
            <p:ph type="title"/>
          </p:nvPr>
        </p:nvSpPr>
        <p:spPr/>
        <p:txBody>
          <a:bodyPr/>
          <a:lstStyle/>
          <a:p>
            <a:r>
              <a:rPr lang="zh-CN" altLang="en-US" dirty="0"/>
              <a:t> 学术研究必备技能——文献收集</a:t>
            </a:r>
            <a:endParaRPr kumimoji="1" lang="zh-CN" altLang="en-US" dirty="0"/>
          </a:p>
        </p:txBody>
      </p:sp>
      <p:pic>
        <p:nvPicPr>
          <p:cNvPr id="6" name="内容占位符 5">
            <a:extLst>
              <a:ext uri="{FF2B5EF4-FFF2-40B4-BE49-F238E27FC236}">
                <a16:creationId xmlns:a16="http://schemas.microsoft.com/office/drawing/2014/main" id="{C708DE54-48D8-EACC-24A5-9052F2FC0E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95600" y="2930073"/>
            <a:ext cx="6792789" cy="3307239"/>
          </a:xfrm>
        </p:spPr>
      </p:pic>
      <p:sp>
        <p:nvSpPr>
          <p:cNvPr id="4" name="灯片编号占位符 3">
            <a:extLst>
              <a:ext uri="{FF2B5EF4-FFF2-40B4-BE49-F238E27FC236}">
                <a16:creationId xmlns:a16="http://schemas.microsoft.com/office/drawing/2014/main" id="{D3D14045-6C8A-ECAD-CE57-5F80F05B154D}"/>
              </a:ext>
            </a:extLst>
          </p:cNvPr>
          <p:cNvSpPr>
            <a:spLocks noGrp="1"/>
          </p:cNvSpPr>
          <p:nvPr>
            <p:ph type="sldNum" sz="quarter" idx="12"/>
          </p:nvPr>
        </p:nvSpPr>
        <p:spPr/>
        <p:txBody>
          <a:bodyPr/>
          <a:lstStyle/>
          <a:p>
            <a:pPr algn="r"/>
            <a:fld id="{CBD803B2-A378-42BD-B5EC-F7748F169FE0}" type="slidenum">
              <a:rPr lang="en-US" altLang="zh-CN" smtClean="0"/>
              <a:t>51</a:t>
            </a:fld>
            <a:endParaRPr lang="zh-CN" altLang="en-US" dirty="0"/>
          </a:p>
        </p:txBody>
      </p:sp>
      <p:pic>
        <p:nvPicPr>
          <p:cNvPr id="8" name="图片 7">
            <a:extLst>
              <a:ext uri="{FF2B5EF4-FFF2-40B4-BE49-F238E27FC236}">
                <a16:creationId xmlns:a16="http://schemas.microsoft.com/office/drawing/2014/main" id="{909CD0D9-1E06-0EAD-BBE3-D5EDBDE701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536" y="2587426"/>
            <a:ext cx="7772400" cy="3793902"/>
          </a:xfrm>
          <a:prstGeom prst="rect">
            <a:avLst/>
          </a:prstGeom>
        </p:spPr>
      </p:pic>
      <p:sp>
        <p:nvSpPr>
          <p:cNvPr id="9" name="内容占位符 2">
            <a:extLst>
              <a:ext uri="{FF2B5EF4-FFF2-40B4-BE49-F238E27FC236}">
                <a16:creationId xmlns:a16="http://schemas.microsoft.com/office/drawing/2014/main" id="{CD3F0B76-2598-8E06-E1C5-F3676842C827}"/>
              </a:ext>
            </a:extLst>
          </p:cNvPr>
          <p:cNvSpPr txBox="1">
            <a:spLocks/>
          </p:cNvSpPr>
          <p:nvPr/>
        </p:nvSpPr>
        <p:spPr>
          <a:xfrm>
            <a:off x="479376" y="908720"/>
            <a:ext cx="10873208" cy="5472608"/>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altLang="zh-CN" sz="2400" dirty="0">
                <a:ea typeface="+mj-ea"/>
                <a:cs typeface="Times New Roman" panose="02020603050405020304" pitchFamily="18" charset="0"/>
              </a:rPr>
              <a:t>AI</a:t>
            </a:r>
            <a:r>
              <a:rPr lang="zh-CN" altLang="en-US" sz="2400" dirty="0">
                <a:ea typeface="+mj-ea"/>
                <a:cs typeface="Times New Roman" panose="02020603050405020304" pitchFamily="18" charset="0"/>
              </a:rPr>
              <a:t>学术搜索，如</a:t>
            </a:r>
            <a:r>
              <a:rPr lang="en-US" altLang="zh-CN" sz="2400" dirty="0"/>
              <a:t>consensus</a:t>
            </a:r>
            <a:r>
              <a:rPr lang="zh-CN" altLang="en-US" sz="2400" dirty="0"/>
              <a:t>，</a:t>
            </a:r>
            <a:r>
              <a:rPr lang="en-US" altLang="zh-CN" sz="2400" dirty="0"/>
              <a:t>perplexity</a:t>
            </a:r>
          </a:p>
          <a:p>
            <a:pPr>
              <a:spcAft>
                <a:spcPts val="0"/>
              </a:spcAft>
            </a:pPr>
            <a:r>
              <a:rPr lang="zh-CN" altLang="en-US" sz="2400" dirty="0">
                <a:ea typeface="+mj-ea"/>
                <a:cs typeface="Times New Roman" panose="02020603050405020304" pitchFamily="18" charset="0"/>
              </a:rPr>
              <a:t>但不够全面和准确</a:t>
            </a:r>
            <a:endParaRPr lang="en-US" altLang="zh-CN" sz="2400" dirty="0">
              <a:ea typeface="+mj-ea"/>
              <a:cs typeface="Times New Roman" panose="02020603050405020304" pitchFamily="18" charset="0"/>
            </a:endParaRPr>
          </a:p>
        </p:txBody>
      </p:sp>
    </p:spTree>
    <p:extLst>
      <p:ext uri="{BB962C8B-B14F-4D97-AF65-F5344CB8AC3E}">
        <p14:creationId xmlns:p14="http://schemas.microsoft.com/office/powerpoint/2010/main" val="129836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920C3A-4355-BDFF-E98F-27E02AD273E2}"/>
              </a:ext>
            </a:extLst>
          </p:cNvPr>
          <p:cNvSpPr>
            <a:spLocks noGrp="1"/>
          </p:cNvSpPr>
          <p:nvPr>
            <p:ph type="title"/>
          </p:nvPr>
        </p:nvSpPr>
        <p:spPr/>
        <p:txBody>
          <a:bodyPr/>
          <a:lstStyle/>
          <a:p>
            <a:r>
              <a:rPr lang="zh-CN" altLang="en-US" dirty="0"/>
              <a:t> 学术研究必备技能——文献收集</a:t>
            </a:r>
            <a:endParaRPr kumimoji="1" lang="zh-CN" altLang="en-US" dirty="0"/>
          </a:p>
        </p:txBody>
      </p:sp>
      <p:sp>
        <p:nvSpPr>
          <p:cNvPr id="3" name="内容占位符 2">
            <a:extLst>
              <a:ext uri="{FF2B5EF4-FFF2-40B4-BE49-F238E27FC236}">
                <a16:creationId xmlns:a16="http://schemas.microsoft.com/office/drawing/2014/main" id="{65CC66AE-23BC-1B29-A074-93BCC0A1D874}"/>
              </a:ext>
            </a:extLst>
          </p:cNvPr>
          <p:cNvSpPr>
            <a:spLocks noGrp="1"/>
          </p:cNvSpPr>
          <p:nvPr>
            <p:ph idx="1"/>
          </p:nvPr>
        </p:nvSpPr>
        <p:spPr/>
        <p:txBody>
          <a:bodyPr/>
          <a:lstStyle/>
          <a:p>
            <a:r>
              <a:rPr kumimoji="1" lang="zh-CN" altLang="en-US" dirty="0"/>
              <a:t>论文管理软件：</a:t>
            </a:r>
            <a:r>
              <a:rPr kumimoji="1" lang="en-US" altLang="zh-CN" dirty="0"/>
              <a:t>Zotero</a:t>
            </a:r>
            <a:r>
              <a:rPr kumimoji="1" lang="zh-CN" altLang="en-US" dirty="0"/>
              <a:t>，用来阅读、管理论文和笔记</a:t>
            </a:r>
          </a:p>
        </p:txBody>
      </p:sp>
      <p:sp>
        <p:nvSpPr>
          <p:cNvPr id="4" name="灯片编号占位符 3">
            <a:extLst>
              <a:ext uri="{FF2B5EF4-FFF2-40B4-BE49-F238E27FC236}">
                <a16:creationId xmlns:a16="http://schemas.microsoft.com/office/drawing/2014/main" id="{97E1B8FC-6128-9A94-F803-98155D75C0B0}"/>
              </a:ext>
            </a:extLst>
          </p:cNvPr>
          <p:cNvSpPr>
            <a:spLocks noGrp="1"/>
          </p:cNvSpPr>
          <p:nvPr>
            <p:ph type="sldNum" sz="quarter" idx="12"/>
          </p:nvPr>
        </p:nvSpPr>
        <p:spPr/>
        <p:txBody>
          <a:bodyPr/>
          <a:lstStyle/>
          <a:p>
            <a:pPr algn="r"/>
            <a:fld id="{CBD803B2-A378-42BD-B5EC-F7748F169FE0}" type="slidenum">
              <a:rPr lang="en-US" altLang="zh-CN" smtClean="0"/>
              <a:t>52</a:t>
            </a:fld>
            <a:endParaRPr lang="zh-CN" altLang="en-US" dirty="0"/>
          </a:p>
        </p:txBody>
      </p:sp>
      <p:pic>
        <p:nvPicPr>
          <p:cNvPr id="1026" name="Picture 2" descr="Screenshot of the Zotero desktop application">
            <a:extLst>
              <a:ext uri="{FF2B5EF4-FFF2-40B4-BE49-F238E27FC236}">
                <a16:creationId xmlns:a16="http://schemas.microsoft.com/office/drawing/2014/main" id="{F81B7158-07D0-4EB7-EC36-2BA52B1DC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004" y="1647937"/>
            <a:ext cx="8633991" cy="521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3846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课堂讨论</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53</a:t>
            </a:fld>
            <a:endParaRPr lang="zh-CN" altLang="en-US" dirty="0"/>
          </a:p>
        </p:txBody>
      </p:sp>
      <p:grpSp>
        <p:nvGrpSpPr>
          <p:cNvPr id="10" name="组合 9"/>
          <p:cNvGrpSpPr/>
          <p:nvPr/>
        </p:nvGrpSpPr>
        <p:grpSpPr>
          <a:xfrm>
            <a:off x="1199515" y="1719580"/>
            <a:ext cx="9601200" cy="4671695"/>
            <a:chOff x="1889" y="2708"/>
            <a:chExt cx="15120" cy="7357"/>
          </a:xfrm>
        </p:grpSpPr>
        <p:pic>
          <p:nvPicPr>
            <p:cNvPr id="103426" name="Picture 15" descr="j0232383"/>
            <p:cNvPicPr>
              <a:picLocks noChangeAspect="1"/>
            </p:cNvPicPr>
            <p:nvPr/>
          </p:nvPicPr>
          <p:blipFill>
            <a:blip r:embed="rId3"/>
            <a:stretch>
              <a:fillRect/>
            </a:stretch>
          </p:blipFill>
          <p:spPr>
            <a:xfrm>
              <a:off x="5177" y="5513"/>
              <a:ext cx="8607" cy="4552"/>
            </a:xfrm>
            <a:prstGeom prst="rect">
              <a:avLst/>
            </a:prstGeom>
            <a:noFill/>
            <a:ln w="9525">
              <a:noFill/>
            </a:ln>
          </p:spPr>
        </p:pic>
        <p:sp>
          <p:nvSpPr>
            <p:cNvPr id="7" name="云形标注 6"/>
            <p:cNvSpPr/>
            <p:nvPr/>
          </p:nvSpPr>
          <p:spPr>
            <a:xfrm>
              <a:off x="10280" y="2792"/>
              <a:ext cx="6463"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961" y="3492"/>
              <a:ext cx="6048" cy="1888"/>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rPr>
                <a:t>你知道有哪些科学家</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为国家重大科技作出贡献，</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并且发表顶级论文？</a:t>
              </a:r>
            </a:p>
          </p:txBody>
        </p:sp>
        <p:sp>
          <p:nvSpPr>
            <p:cNvPr id="9" name="云形标注 8"/>
            <p:cNvSpPr/>
            <p:nvPr/>
          </p:nvSpPr>
          <p:spPr>
            <a:xfrm flipH="1">
              <a:off x="1889" y="2708"/>
              <a:ext cx="6467" cy="3289"/>
            </a:xfrm>
            <a:prstGeom prst="cloudCallou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157" y="3699"/>
              <a:ext cx="3984" cy="1307"/>
            </a:xfrm>
            <a:prstGeom prst="rect">
              <a:avLst/>
            </a:prstGeom>
            <a:noFill/>
          </p:spPr>
          <p:txBody>
            <a:bodyPr wrap="none" rtlCol="0">
              <a:spAutoFit/>
            </a:bodyPr>
            <a:lstStyle/>
            <a:p>
              <a:pPr algn="l"/>
              <a:r>
                <a:rPr lang="zh-CN" altLang="en-US" sz="2400">
                  <a:solidFill>
                    <a:schemeClr val="accent1">
                      <a:lumMod val="50000"/>
                    </a:schemeClr>
                  </a:solidFill>
                  <a:latin typeface="黑体" panose="02010609060101010101" pitchFamily="49" charset="-122"/>
                  <a:ea typeface="黑体" panose="02010609060101010101" pitchFamily="49" charset="-122"/>
                </a:rPr>
                <a:t>你熟悉哪些顶级</a:t>
              </a:r>
            </a:p>
            <a:p>
              <a:pPr algn="l"/>
              <a:r>
                <a:rPr lang="zh-CN" altLang="en-US" sz="2400">
                  <a:solidFill>
                    <a:schemeClr val="accent1">
                      <a:lumMod val="50000"/>
                    </a:schemeClr>
                  </a:solidFill>
                  <a:latin typeface="黑体" panose="02010609060101010101" pitchFamily="49" charset="-122"/>
                  <a:ea typeface="黑体" panose="02010609060101010101" pitchFamily="49" charset="-122"/>
                </a:rPr>
                <a:t>期刊/杂志/会议？</a:t>
              </a: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课后作业</a:t>
            </a:r>
          </a:p>
        </p:txBody>
      </p:sp>
      <p:sp>
        <p:nvSpPr>
          <p:cNvPr id="3" name="内容占位符 2"/>
          <p:cNvSpPr>
            <a:spLocks noGrp="1"/>
          </p:cNvSpPr>
          <p:nvPr>
            <p:ph idx="1"/>
          </p:nvPr>
        </p:nvSpPr>
        <p:spPr>
          <a:xfrm>
            <a:off x="479376" y="908720"/>
            <a:ext cx="10873208" cy="5472608"/>
          </a:xfrm>
        </p:spPr>
        <p:txBody>
          <a:bodyPr>
            <a:normAutofit/>
          </a:bodyPr>
          <a:lstStyle/>
          <a:p>
            <a:pPr lvl="0">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用</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LaTex</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格式模仿一篇</a:t>
            </a:r>
            <a:r>
              <a:rPr lang="zh-CN" altLang="en-US" dirty="0">
                <a:solidFill>
                  <a:schemeClr val="accent1">
                    <a:lumMod val="50000"/>
                  </a:schemeClr>
                </a:solidFill>
                <a:ea typeface="+mj-ea"/>
                <a:cs typeface="Times New Roman" panose="02020603050405020304" pitchFamily="18" charset="0"/>
              </a:rPr>
              <a:t>高引的</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学术论文排版：</a:t>
            </a:r>
          </a:p>
          <a:p>
            <a:pPr lvl="1">
              <a:lnSpc>
                <a:spcPct val="165000"/>
              </a:lnSpc>
              <a:spcAft>
                <a:spcPts val="0"/>
              </a:spcAft>
            </a:pPr>
            <a:r>
              <a:rPr lang="en-US" altLang="zh-CN" dirty="0" err="1">
                <a:solidFill>
                  <a:schemeClr val="accent1">
                    <a:lumMod val="50000"/>
                  </a:schemeClr>
                </a:solidFill>
                <a:ea typeface="+mj-ea"/>
                <a:cs typeface="Times New Roman" panose="02020603050405020304" pitchFamily="18" charset="0"/>
              </a:rPr>
              <a:t>Kaiming</a:t>
            </a:r>
            <a:r>
              <a:rPr lang="en-US" altLang="zh-CN" dirty="0">
                <a:solidFill>
                  <a:schemeClr val="accent1">
                    <a:lumMod val="50000"/>
                  </a:schemeClr>
                </a:solidFill>
                <a:ea typeface="+mj-ea"/>
                <a:cs typeface="Times New Roman" panose="02020603050405020304" pitchFamily="18" charset="0"/>
              </a:rPr>
              <a:t> He, et al., </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Momentum Contrast for Unsupervised Visual Representation Learning</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 CVPR, 2020</a:t>
            </a: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打包提交到邮箱或提交</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overleaf</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链接：</a:t>
            </a:r>
            <a:r>
              <a:rPr lang="en-US" altLang="zh-CN" b="1" u="sng" dirty="0" err="1">
                <a:solidFill>
                  <a:schemeClr val="tx2">
                    <a:lumMod val="60000"/>
                    <a:lumOff val="40000"/>
                  </a:schemeClr>
                </a:solidFill>
                <a:cs typeface="Times New Roman" panose="02020603050405020304" pitchFamily="18" charset="0"/>
                <a:hlinkClick r:id="rId3">
                  <a:extLst>
                    <a:ext uri="{A12FA001-AC4F-418D-AE19-62706E023703}">
                      <ahyp:hlinkClr xmlns:ahyp="http://schemas.microsoft.com/office/drawing/2018/hyperlinkcolor" val="tx"/>
                    </a:ext>
                  </a:extLst>
                </a:hlinkClick>
              </a:rPr>
              <a:t>chenminghao@</a:t>
            </a:r>
            <a:r>
              <a:rPr lang="en-US" altLang="zh-CN" b="1" u="sng" dirty="0" err="1">
                <a:solidFill>
                  <a:schemeClr val="tx2">
                    <a:lumMod val="60000"/>
                    <a:lumOff val="40000"/>
                  </a:schemeClr>
                </a:solidFill>
                <a:cs typeface="Times New Roman" panose="02020603050405020304" pitchFamily="18" charset="0"/>
              </a:rPr>
              <a:t>hdu.edu.cn</a:t>
            </a:r>
            <a:endParaRPr lang="en-US" altLang="zh-CN" b="1" u="sng" dirty="0">
              <a:solidFill>
                <a:schemeClr val="tx2">
                  <a:lumMod val="60000"/>
                  <a:lumOff val="40000"/>
                </a:schemeClr>
              </a:solidFill>
              <a:cs typeface="Times New Roman" panose="02020603050405020304" pitchFamily="18" charset="0"/>
            </a:endParaRPr>
          </a:p>
          <a:p>
            <a:pPr lvl="1">
              <a:lnSpc>
                <a:spcPct val="165000"/>
              </a:lnSpc>
              <a:spcAft>
                <a:spcPts val="0"/>
              </a:spcAft>
            </a:pP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提交文件名以及邮件主题均为：学号</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_</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姓名</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_</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作业</a:t>
            </a:r>
            <a:r>
              <a:rPr lang="en-US" altLang="zh-CN" b="0" dirty="0">
                <a:solidFill>
                  <a:schemeClr val="accent1">
                    <a:lumMod val="50000"/>
                  </a:schemeClr>
                </a:solidFill>
                <a:latin typeface="Times New Roman" panose="02020603050405020304" pitchFamily="18" charset="0"/>
                <a:ea typeface="+mj-ea"/>
                <a:cs typeface="Times New Roman" panose="02020603050405020304" pitchFamily="18" charset="0"/>
              </a:rPr>
              <a:t>1</a:t>
            </a:r>
            <a:r>
              <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rPr>
              <a:t>，提交时间</a:t>
            </a:r>
            <a:r>
              <a:rPr lang="en-US" altLang="zh-CN" b="1" dirty="0">
                <a:solidFill>
                  <a:srgbClr val="FF0000"/>
                </a:solidFill>
                <a:ea typeface="+mj-ea"/>
                <a:cs typeface="Times New Roman" panose="02020603050405020304" pitchFamily="18" charset="0"/>
              </a:rPr>
              <a:t>10</a:t>
            </a:r>
            <a:r>
              <a:rPr lang="zh-CN" altLang="en-US" b="1" dirty="0">
                <a:solidFill>
                  <a:srgbClr val="FF0000"/>
                </a:solidFill>
                <a:latin typeface="Times New Roman" panose="02020603050405020304" pitchFamily="18" charset="0"/>
                <a:ea typeface="+mj-ea"/>
                <a:cs typeface="Times New Roman" panose="02020603050405020304" pitchFamily="18" charset="0"/>
              </a:rPr>
              <a:t>月</a:t>
            </a:r>
            <a:r>
              <a:rPr lang="en-US" altLang="zh-CN" b="1" dirty="0">
                <a:solidFill>
                  <a:srgbClr val="FF0000"/>
                </a:solidFill>
                <a:latin typeface="Times New Roman" panose="02020603050405020304" pitchFamily="18" charset="0"/>
                <a:ea typeface="+mj-ea"/>
                <a:cs typeface="Times New Roman" panose="02020603050405020304" pitchFamily="18" charset="0"/>
              </a:rPr>
              <a:t>31</a:t>
            </a:r>
            <a:r>
              <a:rPr lang="zh-CN" altLang="en-US" b="1" dirty="0">
                <a:solidFill>
                  <a:srgbClr val="FF0000"/>
                </a:solidFill>
                <a:latin typeface="Times New Roman" panose="02020603050405020304" pitchFamily="18" charset="0"/>
                <a:ea typeface="+mj-ea"/>
                <a:cs typeface="Times New Roman" panose="02020603050405020304" pitchFamily="18" charset="0"/>
              </a:rPr>
              <a:t>日</a:t>
            </a:r>
            <a:endParaRPr lang="en-US" altLang="zh-CN" b="1" dirty="0">
              <a:solidFill>
                <a:srgbClr val="FF0000"/>
              </a:solidFill>
              <a:latin typeface="Times New Roman" panose="02020603050405020304" pitchFamily="18" charset="0"/>
              <a:ea typeface="+mj-ea"/>
              <a:cs typeface="Times New Roman" panose="02020603050405020304" pitchFamily="18" charset="0"/>
            </a:endParaRPr>
          </a:p>
          <a:p>
            <a:pPr lvl="1">
              <a:lnSpc>
                <a:spcPct val="165000"/>
              </a:lnSpc>
              <a:spcAft>
                <a:spcPts val="0"/>
              </a:spcAft>
            </a:pPr>
            <a:endParaRPr lang="zh-CN" altLang="en-US" b="0" dirty="0">
              <a:solidFill>
                <a:schemeClr val="accent1">
                  <a:lumMod val="50000"/>
                </a:schemeClr>
              </a:solidFill>
              <a:latin typeface="Times New Roman" panose="02020603050405020304" pitchFamily="18" charset="0"/>
              <a:ea typeface="+mj-ea"/>
              <a:cs typeface="Times New Roman" panose="02020603050405020304" pitchFamily="18" charset="0"/>
            </a:endParaRP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54</a:t>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093506" y="2139079"/>
            <a:ext cx="10004987" cy="1015663"/>
          </a:xfrm>
          <a:prstGeom prst="rect">
            <a:avLst/>
          </a:prstGeom>
        </p:spPr>
        <p:txBody>
          <a:bodyPr wrap="square">
            <a:spAutoFit/>
          </a:bodyPr>
          <a:lstStyle/>
          <a:p>
            <a:pPr algn="ctr"/>
            <a:r>
              <a:rPr kumimoji="1" lang="zh-CN" altLang="en-US" sz="6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感谢聆听，敬请指正！</a:t>
            </a:r>
            <a:endParaRPr kumimoji="1" lang="en-US" altLang="zh-CN" sz="6000" b="1" dirty="0">
              <a:solidFill>
                <a:srgbClr val="203864"/>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CBD803B2-A378-42BD-B5EC-F7748F169FE0}" type="slidenum">
              <a:rPr lang="en-US" altLang="zh-CN" smtClean="0"/>
              <a:t>55</a:t>
            </a:fld>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0835" y="124839"/>
            <a:ext cx="1331089" cy="1331089"/>
          </a:xfrm>
          <a:prstGeom prst="rect">
            <a:avLst/>
          </a:prstGeom>
        </p:spPr>
      </p:pic>
      <p:pic>
        <p:nvPicPr>
          <p:cNvPr id="13" name="图片 12" descr="图片包含 天空, 建筑物, 户外, 道路&#10;&#10;已生成极高可信度的说明"/>
          <p:cNvPicPr>
            <a:picLocks noChangeAspect="1"/>
          </p:cNvPicPr>
          <p:nvPr/>
        </p:nvPicPr>
        <p:blipFill rotWithShape="1">
          <a:blip r:embed="rId4">
            <a:duotone>
              <a:prstClr val="black"/>
              <a:schemeClr val="tx2">
                <a:tint val="45000"/>
                <a:satMod val="400000"/>
              </a:schemeClr>
            </a:duotone>
            <a:extLst>
              <a:ext uri="{28A0092B-C50C-407E-A947-70E740481C1C}">
                <a14:useLocalDpi xmlns:a14="http://schemas.microsoft.com/office/drawing/2010/main" val="0"/>
              </a:ext>
            </a:extLst>
          </a:blip>
          <a:srcRect t="14284" b="12793"/>
          <a:stretch>
            <a:fillRect/>
          </a:stretch>
        </p:blipFill>
        <p:spPr>
          <a:xfrm>
            <a:off x="0" y="4484225"/>
            <a:ext cx="12192000" cy="2372761"/>
          </a:xfrm>
          <a:prstGeom prst="rect">
            <a:avLst/>
          </a:prstGeom>
        </p:spPr>
      </p:pic>
      <p:sp>
        <p:nvSpPr>
          <p:cNvPr id="14" name="矩形 13"/>
          <p:cNvSpPr/>
          <p:nvPr/>
        </p:nvSpPr>
        <p:spPr bwMode="auto">
          <a:xfrm>
            <a:off x="0" y="4484225"/>
            <a:ext cx="12192000" cy="2360665"/>
          </a:xfrm>
          <a:prstGeom prst="rect">
            <a:avLst/>
          </a:prstGeom>
          <a:solidFill>
            <a:srgbClr val="04487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91440" algn="l" fontAlgn="auto">
              <a:spcBef>
                <a:spcPts val="0"/>
              </a:spcBef>
              <a:spcAft>
                <a:spcPts val="0"/>
              </a:spcAft>
              <a:defRPr/>
            </a:pPr>
            <a:endParaRPr lang="zh-CN" altLang="en-US" dirty="0">
              <a:solidFill>
                <a:srgbClr val="FFFFFF"/>
              </a:solidFill>
              <a:latin typeface="微软雅黑" panose="020B0503020204020204" charset="-122"/>
              <a:ea typeface="微软雅黑" panose="020B050302020402020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6</a:t>
            </a:fld>
            <a:endParaRPr lang="zh-CN" altLang="en-US" dirty="0"/>
          </a:p>
        </p:txBody>
      </p:sp>
      <p:grpSp>
        <p:nvGrpSpPr>
          <p:cNvPr id="20" name="组合 19"/>
          <p:cNvGrpSpPr/>
          <p:nvPr/>
        </p:nvGrpSpPr>
        <p:grpSpPr>
          <a:xfrm>
            <a:off x="567055" y="956310"/>
            <a:ext cx="11124565" cy="5774055"/>
            <a:chOff x="893" y="1506"/>
            <a:chExt cx="17519" cy="9093"/>
          </a:xfrm>
        </p:grpSpPr>
        <p:pic>
          <p:nvPicPr>
            <p:cNvPr id="15" name="图片 14"/>
            <p:cNvPicPr>
              <a:picLocks noChangeAspect="1"/>
            </p:cNvPicPr>
            <p:nvPr/>
          </p:nvPicPr>
          <p:blipFill>
            <a:blip r:embed="rId3"/>
            <a:stretch>
              <a:fillRect/>
            </a:stretch>
          </p:blipFill>
          <p:spPr>
            <a:xfrm>
              <a:off x="2866" y="1526"/>
              <a:ext cx="6219" cy="9073"/>
            </a:xfrm>
            <a:prstGeom prst="rect">
              <a:avLst/>
            </a:prstGeom>
          </p:spPr>
        </p:pic>
        <p:sp>
          <p:nvSpPr>
            <p:cNvPr id="9" name="矩形 8"/>
            <p:cNvSpPr/>
            <p:nvPr/>
          </p:nvSpPr>
          <p:spPr>
            <a:xfrm>
              <a:off x="2683" y="4394"/>
              <a:ext cx="3289" cy="5742"/>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02" y="3813"/>
              <a:ext cx="6048" cy="580"/>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算法伪代码融入正文，难以直接定位</a:t>
              </a:r>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pic>
          <p:nvPicPr>
            <p:cNvPr id="17" name="图片 16"/>
            <p:cNvPicPr>
              <a:picLocks noChangeAspect="1"/>
            </p:cNvPicPr>
            <p:nvPr/>
          </p:nvPicPr>
          <p:blipFill>
            <a:blip r:embed="rId4"/>
            <a:stretch>
              <a:fillRect/>
            </a:stretch>
          </p:blipFill>
          <p:spPr>
            <a:xfrm>
              <a:off x="9486" y="1526"/>
              <a:ext cx="6969" cy="9026"/>
            </a:xfrm>
            <a:prstGeom prst="rect">
              <a:avLst/>
            </a:prstGeom>
          </p:spPr>
        </p:pic>
        <p:sp>
          <p:nvSpPr>
            <p:cNvPr id="21" name="文本框 20"/>
            <p:cNvSpPr txBox="1"/>
            <p:nvPr/>
          </p:nvSpPr>
          <p:spPr>
            <a:xfrm>
              <a:off x="15496" y="1960"/>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cxnSp>
          <p:nvCxnSpPr>
            <p:cNvPr id="18" name="直接连接符 17"/>
            <p:cNvCxnSpPr/>
            <p:nvPr/>
          </p:nvCxnSpPr>
          <p:spPr>
            <a:xfrm>
              <a:off x="9260" y="1544"/>
              <a:ext cx="0" cy="89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9486" y="1506"/>
              <a:ext cx="3583" cy="4601"/>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486" y="6194"/>
              <a:ext cx="58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算法伪代码独立格式，简洁明了</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dirty="0"/>
              <a:t> </a:t>
            </a:r>
            <a:r>
              <a:rPr lang="zh-CN" altLang="en-US" dirty="0"/>
              <a:t>为什么要用</a:t>
            </a:r>
            <a:r>
              <a:rPr lang="en-US" altLang="zh-CN" dirty="0"/>
              <a:t>LaTex</a:t>
            </a:r>
            <a:r>
              <a:rPr lang="zh-CN" altLang="en-US" dirty="0"/>
              <a:t>？</a:t>
            </a:r>
          </a:p>
        </p:txBody>
      </p:sp>
      <p:sp>
        <p:nvSpPr>
          <p:cNvPr id="5" name="灯片编号占位符 4"/>
          <p:cNvSpPr>
            <a:spLocks noGrp="1"/>
          </p:cNvSpPr>
          <p:nvPr>
            <p:ph type="sldNum" sz="quarter" idx="12"/>
          </p:nvPr>
        </p:nvSpPr>
        <p:spPr/>
        <p:txBody>
          <a:bodyPr/>
          <a:lstStyle/>
          <a:p>
            <a:pPr algn="r"/>
            <a:fld id="{CBD803B2-A378-42BD-B5EC-F7748F169FE0}" type="slidenum">
              <a:rPr lang="en-US" altLang="zh-CN" smtClean="0"/>
              <a:t>7</a:t>
            </a:fld>
            <a:endParaRPr lang="zh-CN" altLang="en-US" dirty="0"/>
          </a:p>
        </p:txBody>
      </p:sp>
      <p:grpSp>
        <p:nvGrpSpPr>
          <p:cNvPr id="23" name="组合 22"/>
          <p:cNvGrpSpPr/>
          <p:nvPr/>
        </p:nvGrpSpPr>
        <p:grpSpPr>
          <a:xfrm>
            <a:off x="567055" y="908685"/>
            <a:ext cx="11196955" cy="5908040"/>
            <a:chOff x="893" y="1431"/>
            <a:chExt cx="17633" cy="9304"/>
          </a:xfrm>
        </p:grpSpPr>
        <p:pic>
          <p:nvPicPr>
            <p:cNvPr id="16" name="图片 15"/>
            <p:cNvPicPr>
              <a:picLocks noChangeAspect="1"/>
            </p:cNvPicPr>
            <p:nvPr/>
          </p:nvPicPr>
          <p:blipFill>
            <a:blip r:embed="rId3"/>
            <a:stretch>
              <a:fillRect/>
            </a:stretch>
          </p:blipFill>
          <p:spPr>
            <a:xfrm>
              <a:off x="2116" y="1525"/>
              <a:ext cx="6427" cy="9099"/>
            </a:xfrm>
            <a:prstGeom prst="rect">
              <a:avLst/>
            </a:prstGeom>
          </p:spPr>
        </p:pic>
        <p:sp>
          <p:nvSpPr>
            <p:cNvPr id="9" name="矩形 8"/>
            <p:cNvSpPr/>
            <p:nvPr/>
          </p:nvSpPr>
          <p:spPr>
            <a:xfrm>
              <a:off x="1775" y="8462"/>
              <a:ext cx="3507" cy="2046"/>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93" y="1960"/>
              <a:ext cx="2820" cy="628"/>
            </a:xfrm>
            <a:prstGeom prst="rect">
              <a:avLst/>
            </a:prstGeom>
            <a:solidFill>
              <a:schemeClr val="accent2">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rgbClr val="C00000"/>
                  </a:solidFill>
                  <a:latin typeface="黑体" panose="02010609060101010101" pitchFamily="49" charset="-122"/>
                  <a:ea typeface="黑体" panose="02010609060101010101" pitchFamily="49" charset="-122"/>
                  <a:cs typeface="黑体" panose="02010609060101010101" pitchFamily="49" charset="-122"/>
                </a:rPr>
                <a:t>word</a:t>
              </a:r>
              <a:r>
                <a:rPr lang="zh-CN" altLang="en-US" sz="2000">
                  <a:solidFill>
                    <a:srgbClr val="C00000"/>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7" name="矩形 6"/>
            <p:cNvSpPr/>
            <p:nvPr/>
          </p:nvSpPr>
          <p:spPr>
            <a:xfrm>
              <a:off x="5282" y="8689"/>
              <a:ext cx="3507" cy="2046"/>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5291" y="1431"/>
              <a:ext cx="3498" cy="6518"/>
            </a:xfrm>
            <a:prstGeom prst="rect">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106" y="3359"/>
              <a:ext cx="2448" cy="1452"/>
            </a:xfrm>
            <a:prstGeom prst="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a:solidFill>
                    <a:srgbClr val="C00000"/>
                  </a:solidFill>
                  <a:latin typeface="黑体" panose="02010609060101010101" pitchFamily="49" charset="-122"/>
                  <a:ea typeface="黑体" panose="02010609060101010101" pitchFamily="49" charset="-122"/>
                </a:rPr>
                <a:t>表格复杂丑陋</a:t>
              </a:r>
            </a:p>
            <a:p>
              <a:r>
                <a:rPr lang="zh-CN" altLang="en-US">
                  <a:solidFill>
                    <a:srgbClr val="C00000"/>
                  </a:solidFill>
                  <a:latin typeface="黑体" panose="02010609060101010101" pitchFamily="49" charset="-122"/>
                  <a:ea typeface="黑体" panose="02010609060101010101" pitchFamily="49" charset="-122"/>
                </a:rPr>
                <a:t>宽度难以控制</a:t>
              </a:r>
            </a:p>
            <a:p>
              <a:r>
                <a:rPr lang="zh-CN" altLang="en-US">
                  <a:solidFill>
                    <a:srgbClr val="C00000"/>
                  </a:solidFill>
                  <a:latin typeface="黑体" panose="02010609060101010101" pitchFamily="49" charset="-122"/>
                  <a:ea typeface="黑体" panose="02010609060101010101" pitchFamily="49" charset="-122"/>
                </a:rPr>
                <a:t>右侧难以对齐</a:t>
              </a:r>
            </a:p>
          </p:txBody>
        </p:sp>
        <p:pic>
          <p:nvPicPr>
            <p:cNvPr id="17" name="图片 16"/>
            <p:cNvPicPr>
              <a:picLocks noChangeAspect="1"/>
            </p:cNvPicPr>
            <p:nvPr/>
          </p:nvPicPr>
          <p:blipFill>
            <a:blip r:embed="rId4"/>
            <a:stretch>
              <a:fillRect/>
            </a:stretch>
          </p:blipFill>
          <p:spPr>
            <a:xfrm>
              <a:off x="9600" y="1544"/>
              <a:ext cx="6946" cy="9081"/>
            </a:xfrm>
            <a:prstGeom prst="rect">
              <a:avLst/>
            </a:prstGeom>
          </p:spPr>
        </p:pic>
        <p:cxnSp>
          <p:nvCxnSpPr>
            <p:cNvPr id="18" name="直接连接符 17"/>
            <p:cNvCxnSpPr/>
            <p:nvPr/>
          </p:nvCxnSpPr>
          <p:spPr>
            <a:xfrm>
              <a:off x="9260" y="1544"/>
              <a:ext cx="0" cy="89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5610" y="3359"/>
              <a:ext cx="2916" cy="628"/>
            </a:xfrm>
            <a:prstGeom prst="rect">
              <a:avLst/>
            </a:prstGeom>
            <a:solidFill>
              <a:schemeClr val="accent3">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使用</a:t>
              </a:r>
              <a:r>
                <a:rPr lang="en-US" altLang="zh-CN"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Latex</a:t>
              </a:r>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排版</a:t>
              </a:r>
            </a:p>
          </p:txBody>
        </p:sp>
        <p:sp>
          <p:nvSpPr>
            <p:cNvPr id="20" name="矩形 19"/>
            <p:cNvSpPr/>
            <p:nvPr/>
          </p:nvSpPr>
          <p:spPr>
            <a:xfrm>
              <a:off x="13002" y="1431"/>
              <a:ext cx="3583" cy="4601"/>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419" y="3132"/>
              <a:ext cx="3583" cy="3289"/>
            </a:xfrm>
            <a:prstGeom prst="rect">
              <a:avLst/>
            </a:prstGeom>
            <a:noFill/>
            <a:ln>
              <a:solidFill>
                <a:schemeClr val="accent3">
                  <a:lumMod val="75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9419" y="6421"/>
              <a:ext cx="5488" cy="628"/>
            </a:xfrm>
            <a:prstGeom prst="rect">
              <a:avLst/>
            </a:prstGeom>
            <a:solidFill>
              <a:schemeClr val="accent3">
                <a:lumMod val="20000"/>
                <a:lumOff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zh-CN" altLang="en-US" sz="2000">
                  <a:solidFill>
                    <a:schemeClr val="accent3">
                      <a:lumMod val="50000"/>
                    </a:schemeClr>
                  </a:solidFill>
                  <a:latin typeface="黑体" panose="02010609060101010101" pitchFamily="49" charset="-122"/>
                  <a:ea typeface="黑体" panose="02010609060101010101" pitchFamily="49" charset="-122"/>
                  <a:cs typeface="黑体" panose="02010609060101010101" pitchFamily="49" charset="-122"/>
                </a:rPr>
                <a:t>表格清晰易读，结果一目了然</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532764-60B8-7F7F-2F8F-AAD0783EEB96}"/>
              </a:ext>
            </a:extLst>
          </p:cNvPr>
          <p:cNvSpPr>
            <a:spLocks noGrp="1"/>
          </p:cNvSpPr>
          <p:nvPr>
            <p:ph type="title"/>
          </p:nvPr>
        </p:nvSpPr>
        <p:spPr/>
        <p:txBody>
          <a:bodyPr/>
          <a:lstStyle/>
          <a:p>
            <a:r>
              <a:rPr kumimoji="1" lang="en-US" altLang="zh-CN" dirty="0"/>
              <a:t>Overleaf</a:t>
            </a:r>
            <a:endParaRPr kumimoji="1" lang="zh-CN" altLang="en-US" dirty="0"/>
          </a:p>
        </p:txBody>
      </p:sp>
      <p:pic>
        <p:nvPicPr>
          <p:cNvPr id="6" name="内容占位符 5">
            <a:extLst>
              <a:ext uri="{FF2B5EF4-FFF2-40B4-BE49-F238E27FC236}">
                <a16:creationId xmlns:a16="http://schemas.microsoft.com/office/drawing/2014/main" id="{22EA15EC-966E-6270-78CE-D47F2371F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6601" y="2440904"/>
            <a:ext cx="9118798" cy="4417096"/>
          </a:xfrm>
        </p:spPr>
      </p:pic>
      <p:sp>
        <p:nvSpPr>
          <p:cNvPr id="4" name="灯片编号占位符 3">
            <a:extLst>
              <a:ext uri="{FF2B5EF4-FFF2-40B4-BE49-F238E27FC236}">
                <a16:creationId xmlns:a16="http://schemas.microsoft.com/office/drawing/2014/main" id="{46378B44-AA1E-D62B-1193-74EAA21F7D47}"/>
              </a:ext>
            </a:extLst>
          </p:cNvPr>
          <p:cNvSpPr>
            <a:spLocks noGrp="1"/>
          </p:cNvSpPr>
          <p:nvPr>
            <p:ph type="sldNum" sz="quarter" idx="12"/>
          </p:nvPr>
        </p:nvSpPr>
        <p:spPr/>
        <p:txBody>
          <a:bodyPr/>
          <a:lstStyle/>
          <a:p>
            <a:pPr algn="r"/>
            <a:fld id="{CBD803B2-A378-42BD-B5EC-F7748F169FE0}" type="slidenum">
              <a:rPr lang="en-US" altLang="zh-CN" smtClean="0"/>
              <a:t>8</a:t>
            </a:fld>
            <a:endParaRPr lang="zh-CN" altLang="en-US" dirty="0"/>
          </a:p>
        </p:txBody>
      </p:sp>
      <p:sp>
        <p:nvSpPr>
          <p:cNvPr id="7" name="内容占位符 3">
            <a:extLst>
              <a:ext uri="{FF2B5EF4-FFF2-40B4-BE49-F238E27FC236}">
                <a16:creationId xmlns:a16="http://schemas.microsoft.com/office/drawing/2014/main" id="{A2FACB1F-58C7-7393-5C4C-959B0FEAECCB}"/>
              </a:ext>
            </a:extLst>
          </p:cNvPr>
          <p:cNvSpPr txBox="1">
            <a:spLocks/>
          </p:cNvSpPr>
          <p:nvPr/>
        </p:nvSpPr>
        <p:spPr>
          <a:xfrm>
            <a:off x="479376" y="908720"/>
            <a:ext cx="11103024" cy="5328592"/>
          </a:xfrm>
          <a:prstGeom prst="rect">
            <a:avLst/>
          </a:prstGeom>
        </p:spPr>
        <p:txBody>
          <a:bodyPr vert="horz" lIns="91440" tIns="45720" rIns="91440" bIns="45720" rtlCol="0">
            <a:normAutofit/>
          </a:bodyPr>
          <a:lstStyle>
            <a:lvl1pPr marL="342900" indent="-342900" algn="l" defTabSz="914400" rtl="0" eaLnBrk="1" latinLnBrk="0" hangingPunct="1">
              <a:lnSpc>
                <a:spcPct val="125000"/>
              </a:lnSpc>
              <a:spcBef>
                <a:spcPts val="1200"/>
              </a:spcBef>
              <a:spcAft>
                <a:spcPts val="600"/>
              </a:spcAft>
              <a:buFont typeface="Arial" panose="020B0604020202020204" pitchFamily="34" charset="0"/>
              <a:buChar char="•"/>
              <a:defRPr sz="2800" b="0" kern="1200" baseline="0">
                <a:solidFill>
                  <a:schemeClr val="tx1"/>
                </a:solidFill>
                <a:latin typeface="Times New Roman" panose="02020603050405020304" pitchFamily="18" charset="0"/>
                <a:ea typeface="黑体" panose="02010609060101010101" pitchFamily="49" charset="-122"/>
                <a:cs typeface="+mn-cs"/>
              </a:defRPr>
            </a:lvl1pPr>
            <a:lvl2pPr marL="742950" indent="-285750" algn="l" defTabSz="914400" rtl="0" eaLnBrk="1" latinLnBrk="0" hangingPunct="1">
              <a:lnSpc>
                <a:spcPct val="125000"/>
              </a:lnSpc>
              <a:spcBef>
                <a:spcPts val="0"/>
              </a:spcBef>
              <a:spcAft>
                <a:spcPts val="600"/>
              </a:spcAft>
              <a:buFont typeface="Arial" panose="020B0604020202020204" pitchFamily="34" charset="0"/>
              <a:buChar char="–"/>
              <a:defRPr sz="2400" kern="1200">
                <a:solidFill>
                  <a:schemeClr val="tx1"/>
                </a:solidFill>
                <a:latin typeface="Times New Roman" panose="02020603050405020304" pitchFamily="18" charset="0"/>
                <a:ea typeface="黑体" panose="02010609060101010101" pitchFamily="49" charset="-122"/>
                <a:cs typeface="+mn-cs"/>
              </a:defRPr>
            </a:lvl2pPr>
            <a:lvl3pPr marL="11430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3pPr>
            <a:lvl4pPr marL="1600200" indent="-228600" algn="l" defTabSz="914400" rtl="0" eaLnBrk="1" latinLnBrk="0" hangingPunct="1">
              <a:lnSpc>
                <a:spcPct val="125000"/>
              </a:lnSpc>
              <a:spcBef>
                <a:spcPts val="0"/>
              </a:spcBef>
              <a:spcAft>
                <a:spcPts val="600"/>
              </a:spcAft>
              <a:buFont typeface="Arial" panose="020B0604020202020204" pitchFamily="34" charset="0"/>
              <a:buChar char="–"/>
              <a:defRPr sz="2000" kern="1200">
                <a:solidFill>
                  <a:schemeClr val="tx1"/>
                </a:solidFill>
                <a:latin typeface="Times New Roman" panose="02020603050405020304" pitchFamily="18" charset="0"/>
                <a:ea typeface="黑体" panose="02010609060101010101" pitchFamily="49" charset="-122"/>
                <a:cs typeface="+mn-cs"/>
              </a:defRPr>
            </a:lvl4pPr>
            <a:lvl5pPr marL="2057400" indent="-228600" algn="l" defTabSz="914400" rtl="0" eaLnBrk="1" latinLnBrk="0" hangingPunct="1">
              <a:lnSpc>
                <a:spcPct val="125000"/>
              </a:lnSpc>
              <a:spcBef>
                <a:spcPts val="0"/>
              </a:spcBef>
              <a:spcAft>
                <a:spcPts val="600"/>
              </a:spcAft>
              <a:buFont typeface="Arial" panose="020B0604020202020204" pitchFamily="34" charset="0"/>
              <a:buChar char="»"/>
              <a:defRPr sz="2000" kern="1200" baseline="0">
                <a:solidFill>
                  <a:schemeClr val="tx1"/>
                </a:solidFill>
                <a:latin typeface="Times New Roman" panose="02020603050405020304"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altLang="zh-CN" sz="2000" dirty="0">
                <a:hlinkClick r:id="rId3"/>
              </a:rPr>
              <a:t>https://cn.overleaf.com/</a:t>
            </a:r>
            <a:r>
              <a:rPr lang="zh-CN" altLang="en-US" sz="2000" dirty="0"/>
              <a:t> 国内网址</a:t>
            </a:r>
            <a:endParaRPr lang="en-US" altLang="zh-CN" sz="2000" dirty="0"/>
          </a:p>
          <a:p>
            <a:pPr>
              <a:lnSpc>
                <a:spcPct val="100000"/>
              </a:lnSpc>
            </a:pPr>
            <a:r>
              <a:rPr lang="zh-CN" altLang="en-US" sz="2000" dirty="0"/>
              <a:t>在线</a:t>
            </a:r>
            <a:r>
              <a:rPr lang="en-US" altLang="zh-CN" sz="2000" dirty="0"/>
              <a:t>Latex</a:t>
            </a:r>
            <a:r>
              <a:rPr lang="zh-CN" altLang="en-US" sz="2000" dirty="0"/>
              <a:t>编辑器，简洁方便，方便与导师等人协助</a:t>
            </a:r>
            <a:endParaRPr lang="en-US" altLang="zh-CN" sz="2000" dirty="0"/>
          </a:p>
          <a:p>
            <a:pPr>
              <a:lnSpc>
                <a:spcPct val="100000"/>
              </a:lnSpc>
            </a:pPr>
            <a:r>
              <a:rPr lang="zh-CN" altLang="en-US" sz="2000" dirty="0"/>
              <a:t>有大量模板，各大会议和期刊都会提供模板</a:t>
            </a:r>
            <a:endParaRPr lang="en-US" altLang="zh-CN" sz="2000" dirty="0"/>
          </a:p>
        </p:txBody>
      </p:sp>
    </p:spTree>
    <p:extLst>
      <p:ext uri="{BB962C8B-B14F-4D97-AF65-F5344CB8AC3E}">
        <p14:creationId xmlns:p14="http://schemas.microsoft.com/office/powerpoint/2010/main" val="2288098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673C2-4775-AF7B-0824-359102C237C1}"/>
              </a:ext>
            </a:extLst>
          </p:cNvPr>
          <p:cNvSpPr>
            <a:spLocks noGrp="1"/>
          </p:cNvSpPr>
          <p:nvPr>
            <p:ph type="title"/>
          </p:nvPr>
        </p:nvSpPr>
        <p:spPr/>
        <p:txBody>
          <a:bodyPr/>
          <a:lstStyle/>
          <a:p>
            <a:r>
              <a:rPr kumimoji="1" lang="en-US" altLang="zh-CN" dirty="0"/>
              <a:t>Overleaf</a:t>
            </a:r>
            <a:endParaRPr kumimoji="1" lang="zh-CN" altLang="en-US" dirty="0"/>
          </a:p>
        </p:txBody>
      </p:sp>
      <p:sp>
        <p:nvSpPr>
          <p:cNvPr id="3" name="内容占位符 2">
            <a:extLst>
              <a:ext uri="{FF2B5EF4-FFF2-40B4-BE49-F238E27FC236}">
                <a16:creationId xmlns:a16="http://schemas.microsoft.com/office/drawing/2014/main" id="{F3B610AA-D2EE-152C-E32D-051104E6D186}"/>
              </a:ext>
            </a:extLst>
          </p:cNvPr>
          <p:cNvSpPr>
            <a:spLocks noGrp="1"/>
          </p:cNvSpPr>
          <p:nvPr>
            <p:ph idx="1"/>
          </p:nvPr>
        </p:nvSpPr>
        <p:spPr/>
        <p:txBody>
          <a:bodyPr>
            <a:normAutofit/>
          </a:bodyPr>
          <a:lstStyle/>
          <a:p>
            <a:r>
              <a:rPr kumimoji="1" lang="en-US" altLang="zh-CN" sz="2000" dirty="0"/>
              <a:t>Latex</a:t>
            </a:r>
            <a:r>
              <a:rPr kumimoji="1" lang="zh-CN" altLang="en-US" sz="2000" dirty="0"/>
              <a:t>写毕业论文</a:t>
            </a:r>
          </a:p>
        </p:txBody>
      </p:sp>
      <p:sp>
        <p:nvSpPr>
          <p:cNvPr id="4" name="灯片编号占位符 3">
            <a:extLst>
              <a:ext uri="{FF2B5EF4-FFF2-40B4-BE49-F238E27FC236}">
                <a16:creationId xmlns:a16="http://schemas.microsoft.com/office/drawing/2014/main" id="{D26AD947-86FB-C219-1CC6-11580A71D612}"/>
              </a:ext>
            </a:extLst>
          </p:cNvPr>
          <p:cNvSpPr>
            <a:spLocks noGrp="1"/>
          </p:cNvSpPr>
          <p:nvPr>
            <p:ph type="sldNum" sz="quarter" idx="12"/>
          </p:nvPr>
        </p:nvSpPr>
        <p:spPr/>
        <p:txBody>
          <a:bodyPr/>
          <a:lstStyle/>
          <a:p>
            <a:pPr algn="r"/>
            <a:fld id="{CBD803B2-A378-42BD-B5EC-F7748F169FE0}" type="slidenum">
              <a:rPr lang="en-US" altLang="zh-CN" smtClean="0"/>
              <a:t>9</a:t>
            </a:fld>
            <a:endParaRPr lang="zh-CN" altLang="en-US" dirty="0"/>
          </a:p>
        </p:txBody>
      </p:sp>
      <p:pic>
        <p:nvPicPr>
          <p:cNvPr id="6" name="图片 5">
            <a:extLst>
              <a:ext uri="{FF2B5EF4-FFF2-40B4-BE49-F238E27FC236}">
                <a16:creationId xmlns:a16="http://schemas.microsoft.com/office/drawing/2014/main" id="{F2262E09-A43D-F65E-038C-BBEFCCB1BE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829953"/>
            <a:ext cx="9937104" cy="4831916"/>
          </a:xfrm>
          <a:prstGeom prst="rect">
            <a:avLst/>
          </a:prstGeom>
        </p:spPr>
      </p:pic>
    </p:spTree>
    <p:extLst>
      <p:ext uri="{BB962C8B-B14F-4D97-AF65-F5344CB8AC3E}">
        <p14:creationId xmlns:p14="http://schemas.microsoft.com/office/powerpoint/2010/main" val="225589598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b8488d6-013d-4f79-b99c-07d6bdc768d8"/>
  <p:tag name="COMMONDATA" val="eyJoZGlkIjoiNTVlZmI5NWM4MTA1NmIyYjhiNmEzMGRhODMxNjEyMj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2642</TotalTime>
  <Words>2241</Words>
  <Application>Microsoft Macintosh PowerPoint</Application>
  <PresentationFormat>宽屏</PresentationFormat>
  <Paragraphs>422</Paragraphs>
  <Slides>55</Slides>
  <Notes>39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等线</vt:lpstr>
      <vt:lpstr>SimHei</vt:lpstr>
      <vt:lpstr>SimHei</vt:lpstr>
      <vt:lpstr>微软雅黑</vt:lpstr>
      <vt:lpstr>Arial</vt:lpstr>
      <vt:lpstr>Calibri</vt:lpstr>
      <vt:lpstr>Franklin Gothic Medium</vt:lpstr>
      <vt:lpstr>Segoe Print</vt:lpstr>
      <vt:lpstr>Times New Roman</vt:lpstr>
      <vt:lpstr>Office 主题</vt:lpstr>
      <vt:lpstr>第二讲:学术论文之研究准备 ——科研工具、选题与资料收集</vt:lpstr>
      <vt:lpstr> 学术论文写作准备——工具</vt:lpstr>
      <vt:lpstr> 为什么要用LaTex？</vt:lpstr>
      <vt:lpstr> 为什么要用LaTex？</vt:lpstr>
      <vt:lpstr> 为什么要用LaTex？</vt:lpstr>
      <vt:lpstr> 为什么要用LaTex？</vt:lpstr>
      <vt:lpstr> 为什么要用LaTex？</vt:lpstr>
      <vt:lpstr>Overleaf</vt:lpstr>
      <vt:lpstr>Overleaf</vt:lpstr>
      <vt:lpstr>Overleaf</vt:lpstr>
      <vt:lpstr> 学术论文绘图工具</vt:lpstr>
      <vt:lpstr> 学术论文绘图工具</vt:lpstr>
      <vt:lpstr> 学术论文绘图工具</vt:lpstr>
      <vt:lpstr> 学术论文绘图工具</vt:lpstr>
      <vt:lpstr>学术论文PPT绘图</vt:lpstr>
      <vt:lpstr>学术论文绘图工具</vt:lpstr>
      <vt:lpstr>学术论文绘图工具</vt:lpstr>
      <vt:lpstr> 学术论文曲线编辑工具</vt:lpstr>
      <vt:lpstr> 学术论文曲线编辑工具</vt:lpstr>
      <vt:lpstr> 学术论文曲线编辑工具</vt:lpstr>
      <vt:lpstr> 学术论文曲线编辑工具</vt:lpstr>
      <vt:lpstr>科研攻略大纲</vt:lpstr>
      <vt:lpstr>科研攻略大纲</vt:lpstr>
      <vt:lpstr>科研攻略大纲</vt:lpstr>
      <vt:lpstr> 学术研究过程——选题</vt:lpstr>
      <vt:lpstr> 学术研究过程——选题</vt:lpstr>
      <vt:lpstr> 学术研究过程——选题</vt:lpstr>
      <vt:lpstr> 学术研究过程——选题</vt:lpstr>
      <vt:lpstr> 学术研究过程——选题</vt:lpstr>
      <vt:lpstr> 学术研究过程——选题</vt:lpstr>
      <vt:lpstr> 课堂讨论</vt:lpstr>
      <vt:lpstr> 学术研究过程——理论储备</vt:lpstr>
      <vt:lpstr> 学术研究过程——理论储备</vt:lpstr>
      <vt:lpstr>科研攻略大纲</vt:lpstr>
      <vt:lpstr> 学术研究必备技能——文献收集</vt:lpstr>
      <vt:lpstr> 学术研究必备技能——文献收集</vt:lpstr>
      <vt:lpstr> 学术研究必备技能——文献收集</vt:lpstr>
      <vt:lpstr> 如何调研论文</vt:lpstr>
      <vt:lpstr> 学术研究必备技能——资料收集</vt:lpstr>
      <vt:lpstr>  学术研究必备技能——资料收集</vt:lpstr>
      <vt:lpstr> 学术研究必备技能——资料收集</vt:lpstr>
      <vt:lpstr> 学术研究必备技能——资料收集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学术研究必备技能——文献收集</vt:lpstr>
      <vt:lpstr> 课堂讨论</vt:lpstr>
      <vt:lpstr> 课后作业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Fei Gao</dc:creator>
  <cp:lastModifiedBy>Microsoft Office User</cp:lastModifiedBy>
  <cp:revision>1116</cp:revision>
  <dcterms:created xsi:type="dcterms:W3CDTF">2022-10-31T07:44:00Z</dcterms:created>
  <dcterms:modified xsi:type="dcterms:W3CDTF">2024-10-09T13:29:21Z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420D3A0B25728E146BFE55632B83E334</vt:lpwstr>
  </property>
  <property fmtid="{D5CDD505-2E9C-101B-9397-08002B2CF9AE}" pid="3" name="KSOProductBuildVer">
    <vt:lpwstr>2052-11.1.0.12598</vt:lpwstr>
  </property>
</Properties>
</file>